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36" r:id="rId1"/>
  </p:sldMasterIdLst>
  <p:sldIdLst>
    <p:sldId id="256" r:id="rId2"/>
    <p:sldId id="258" r:id="rId3"/>
    <p:sldId id="257" r:id="rId4"/>
    <p:sldId id="259" r:id="rId5"/>
    <p:sldId id="260" r:id="rId6"/>
    <p:sldId id="261" r:id="rId7"/>
    <p:sldId id="262" r:id="rId8"/>
    <p:sldId id="263" r:id="rId9"/>
    <p:sldId id="317" r:id="rId10"/>
    <p:sldId id="318" r:id="rId11"/>
    <p:sldId id="319" r:id="rId12"/>
    <p:sldId id="320" r:id="rId13"/>
    <p:sldId id="322" r:id="rId14"/>
    <p:sldId id="323" r:id="rId15"/>
    <p:sldId id="324" r:id="rId16"/>
    <p:sldId id="321" r:id="rId17"/>
    <p:sldId id="326" r:id="rId18"/>
    <p:sldId id="298" r:id="rId19"/>
    <p:sldId id="302" r:id="rId20"/>
    <p:sldId id="303" r:id="rId21"/>
    <p:sldId id="334" r:id="rId22"/>
    <p:sldId id="335" r:id="rId23"/>
    <p:sldId id="333" r:id="rId24"/>
    <p:sldId id="336" r:id="rId25"/>
    <p:sldId id="338" r:id="rId26"/>
    <p:sldId id="337" r:id="rId27"/>
    <p:sldId id="339" r:id="rId28"/>
    <p:sldId id="340" r:id="rId29"/>
    <p:sldId id="328" r:id="rId30"/>
    <p:sldId id="267" r:id="rId31"/>
    <p:sldId id="265" r:id="rId32"/>
    <p:sldId id="269" r:id="rId33"/>
    <p:sldId id="270" r:id="rId34"/>
    <p:sldId id="266" r:id="rId35"/>
    <p:sldId id="272" r:id="rId36"/>
    <p:sldId id="275" r:id="rId37"/>
    <p:sldId id="276" r:id="rId38"/>
    <p:sldId id="277" r:id="rId39"/>
    <p:sldId id="278" r:id="rId40"/>
    <p:sldId id="279" r:id="rId41"/>
    <p:sldId id="280" r:id="rId42"/>
    <p:sldId id="273" r:id="rId43"/>
    <p:sldId id="330" r:id="rId44"/>
    <p:sldId id="312" r:id="rId45"/>
    <p:sldId id="295" r:id="rId46"/>
    <p:sldId id="296" r:id="rId47"/>
    <p:sldId id="297" r:id="rId48"/>
    <p:sldId id="332" r:id="rId49"/>
    <p:sldId id="301" r:id="rId50"/>
    <p:sldId id="304" r:id="rId51"/>
    <p:sldId id="305" r:id="rId52"/>
    <p:sldId id="306" r:id="rId53"/>
    <p:sldId id="307" r:id="rId54"/>
    <p:sldId id="341" r:id="rId55"/>
    <p:sldId id="308" r:id="rId56"/>
    <p:sldId id="309" r:id="rId57"/>
    <p:sldId id="310" r:id="rId5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78" d="100"/>
          <a:sy n="78" d="100"/>
        </p:scale>
        <p:origin x="154"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a:t>%</a:t>
            </a:r>
            <a:r>
              <a:rPr lang="en-US" baseline="0" dirty="0"/>
              <a:t> of love topic (29) songs in each genre</a:t>
            </a:r>
            <a:endParaRPr lang="en-US"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he-IL"/>
        </a:p>
      </c:txPr>
    </c:title>
    <c:autoTitleDeleted val="0"/>
    <c:plotArea>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cat>
            <c:strRef>
              <c:f>Sheet1!$A$2:$A$5</c:f>
              <c:strCache>
                <c:ptCount val="4"/>
                <c:pt idx="0">
                  <c:v>Oriental</c:v>
                </c:pt>
                <c:pt idx="1">
                  <c:v>Pop</c:v>
                </c:pt>
                <c:pt idx="2">
                  <c:v>Hebrew music</c:v>
                </c:pt>
                <c:pt idx="3">
                  <c:v>Rock</c:v>
                </c:pt>
              </c:strCache>
            </c:strRef>
          </c:cat>
          <c:val>
            <c:numRef>
              <c:f>Sheet1!$B$2:$B$5</c:f>
              <c:numCache>
                <c:formatCode>General</c:formatCode>
                <c:ptCount val="4"/>
                <c:pt idx="0">
                  <c:v>24.2</c:v>
                </c:pt>
                <c:pt idx="1">
                  <c:v>15.2</c:v>
                </c:pt>
                <c:pt idx="2">
                  <c:v>6.1</c:v>
                </c:pt>
                <c:pt idx="3">
                  <c:v>10.9</c:v>
                </c:pt>
              </c:numCache>
            </c:numRef>
          </c:val>
          <c:extLst>
            <c:ext xmlns:c16="http://schemas.microsoft.com/office/drawing/2014/chart" uri="{C3380CC4-5D6E-409C-BE32-E72D297353CC}">
              <c16:uniqueId val="{00000000-9990-4CA6-9D54-641AF676C914}"/>
            </c:ext>
          </c:extLst>
        </c:ser>
        <c:dLbls>
          <c:showLegendKey val="0"/>
          <c:showVal val="0"/>
          <c:showCatName val="0"/>
          <c:showSerName val="0"/>
          <c:showPercent val="0"/>
          <c:showBubbleSize val="0"/>
        </c:dLbls>
        <c:gapWidth val="219"/>
        <c:overlap val="-27"/>
        <c:axId val="464619232"/>
        <c:axId val="466467024"/>
      </c:barChart>
      <c:catAx>
        <c:axId val="46461923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he-IL"/>
          </a:p>
        </c:txPr>
        <c:crossAx val="466467024"/>
        <c:crosses val="autoZero"/>
        <c:auto val="1"/>
        <c:lblAlgn val="ctr"/>
        <c:lblOffset val="100"/>
        <c:noMultiLvlLbl val="0"/>
      </c:catAx>
      <c:valAx>
        <c:axId val="46646702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he-IL"/>
          </a:p>
        </c:txPr>
        <c:crossAx val="46461923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he-IL"/>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a:t>%</a:t>
            </a:r>
            <a:r>
              <a:rPr lang="en-US" baseline="0" dirty="0"/>
              <a:t> of sad topic (21) songs in each genre</a:t>
            </a:r>
            <a:endParaRPr lang="en-US"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he-IL"/>
        </a:p>
      </c:txPr>
    </c:title>
    <c:autoTitleDeleted val="0"/>
    <c:plotArea>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cat>
            <c:strRef>
              <c:f>Sheet1!$A$2:$A$5</c:f>
              <c:strCache>
                <c:ptCount val="4"/>
                <c:pt idx="0">
                  <c:v>Oriental</c:v>
                </c:pt>
                <c:pt idx="1">
                  <c:v>Pop</c:v>
                </c:pt>
                <c:pt idx="2">
                  <c:v>Hebrew music</c:v>
                </c:pt>
                <c:pt idx="3">
                  <c:v>Rock</c:v>
                </c:pt>
              </c:strCache>
            </c:strRef>
          </c:cat>
          <c:val>
            <c:numRef>
              <c:f>Sheet1!$B$2:$B$5</c:f>
              <c:numCache>
                <c:formatCode>General</c:formatCode>
                <c:ptCount val="4"/>
                <c:pt idx="0">
                  <c:v>14.9</c:v>
                </c:pt>
                <c:pt idx="1">
                  <c:v>17.2</c:v>
                </c:pt>
                <c:pt idx="2">
                  <c:v>7.8</c:v>
                </c:pt>
                <c:pt idx="3">
                  <c:v>17.5</c:v>
                </c:pt>
              </c:numCache>
            </c:numRef>
          </c:val>
          <c:extLst>
            <c:ext xmlns:c16="http://schemas.microsoft.com/office/drawing/2014/chart" uri="{C3380CC4-5D6E-409C-BE32-E72D297353CC}">
              <c16:uniqueId val="{00000000-9990-4CA6-9D54-641AF676C914}"/>
            </c:ext>
          </c:extLst>
        </c:ser>
        <c:dLbls>
          <c:showLegendKey val="0"/>
          <c:showVal val="0"/>
          <c:showCatName val="0"/>
          <c:showSerName val="0"/>
          <c:showPercent val="0"/>
          <c:showBubbleSize val="0"/>
        </c:dLbls>
        <c:gapWidth val="219"/>
        <c:overlap val="-27"/>
        <c:axId val="464619232"/>
        <c:axId val="466467024"/>
      </c:barChart>
      <c:catAx>
        <c:axId val="46461923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he-IL"/>
          </a:p>
        </c:txPr>
        <c:crossAx val="466467024"/>
        <c:crosses val="autoZero"/>
        <c:auto val="1"/>
        <c:lblAlgn val="ctr"/>
        <c:lblOffset val="100"/>
        <c:noMultiLvlLbl val="0"/>
      </c:catAx>
      <c:valAx>
        <c:axId val="46646702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he-IL"/>
          </a:p>
        </c:txPr>
        <c:crossAx val="46461923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he-IL"/>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a:t>%</a:t>
            </a:r>
            <a:r>
              <a:rPr lang="en-US" baseline="0" dirty="0"/>
              <a:t> of </a:t>
            </a:r>
            <a:r>
              <a:rPr lang="en-US" sz="2000" b="0" i="0" u="none" strike="noStrike" kern="1200" spc="0" baseline="0" dirty="0">
                <a:solidFill>
                  <a:srgbClr val="2E2B21">
                    <a:lumMod val="65000"/>
                    <a:lumOff val="35000"/>
                  </a:srgbClr>
                </a:solidFill>
              </a:rPr>
              <a:t>emotional</a:t>
            </a:r>
            <a:r>
              <a:rPr lang="en-US" baseline="0" dirty="0"/>
              <a:t> topic (21) songs in each genre</a:t>
            </a:r>
            <a:endParaRPr lang="en-US"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he-IL"/>
        </a:p>
      </c:txPr>
    </c:title>
    <c:autoTitleDeleted val="0"/>
    <c:plotArea>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cat>
            <c:strRef>
              <c:f>Sheet1!$A$2:$A$5</c:f>
              <c:strCache>
                <c:ptCount val="4"/>
                <c:pt idx="0">
                  <c:v>Oriental</c:v>
                </c:pt>
                <c:pt idx="1">
                  <c:v>Pop</c:v>
                </c:pt>
                <c:pt idx="2">
                  <c:v>Hebrew music</c:v>
                </c:pt>
                <c:pt idx="3">
                  <c:v>Rock</c:v>
                </c:pt>
              </c:strCache>
            </c:strRef>
          </c:cat>
          <c:val>
            <c:numRef>
              <c:f>Sheet1!$B$2:$B$5</c:f>
              <c:numCache>
                <c:formatCode>General</c:formatCode>
                <c:ptCount val="4"/>
                <c:pt idx="0">
                  <c:v>16.7</c:v>
                </c:pt>
                <c:pt idx="1">
                  <c:v>8.1999999999999993</c:v>
                </c:pt>
                <c:pt idx="2">
                  <c:v>4.2</c:v>
                </c:pt>
                <c:pt idx="3">
                  <c:v>6.7</c:v>
                </c:pt>
              </c:numCache>
            </c:numRef>
          </c:val>
          <c:extLst>
            <c:ext xmlns:c16="http://schemas.microsoft.com/office/drawing/2014/chart" uri="{C3380CC4-5D6E-409C-BE32-E72D297353CC}">
              <c16:uniqueId val="{00000000-9990-4CA6-9D54-641AF676C914}"/>
            </c:ext>
          </c:extLst>
        </c:ser>
        <c:dLbls>
          <c:showLegendKey val="0"/>
          <c:showVal val="0"/>
          <c:showCatName val="0"/>
          <c:showSerName val="0"/>
          <c:showPercent val="0"/>
          <c:showBubbleSize val="0"/>
        </c:dLbls>
        <c:gapWidth val="219"/>
        <c:overlap val="-27"/>
        <c:axId val="464619232"/>
        <c:axId val="466467024"/>
      </c:barChart>
      <c:catAx>
        <c:axId val="46461923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he-IL"/>
          </a:p>
        </c:txPr>
        <c:crossAx val="466467024"/>
        <c:crosses val="autoZero"/>
        <c:auto val="1"/>
        <c:lblAlgn val="ctr"/>
        <c:lblOffset val="100"/>
        <c:noMultiLvlLbl val="0"/>
      </c:catAx>
      <c:valAx>
        <c:axId val="46646702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he-IL"/>
          </a:p>
        </c:txPr>
        <c:crossAx val="46461923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he-IL"/>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0" y="-1"/>
            <a:ext cx="12192000" cy="45720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0000"/>
                    <a:lumOff val="10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A934DFF6-B31D-4BB9-8592-61F46EA1F393}" type="datetimeFigureOut">
              <a:rPr lang="he-IL" smtClean="0"/>
              <a:t>כ"ד/תמוז/תשפ"ד</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71745B0A-DB51-4264-A18B-F3C465823CA6}" type="slidenum">
              <a:rPr lang="he-IL" smtClean="0"/>
              <a:t>‹#›</a:t>
            </a:fld>
            <a:endParaRPr lang="he-IL"/>
          </a:p>
        </p:txBody>
      </p:sp>
      <p:cxnSp>
        <p:nvCxnSpPr>
          <p:cNvPr id="8" name="Straight Connector 7"/>
          <p:cNvCxnSpPr/>
          <p:nvPr/>
        </p:nvCxnSpPr>
        <p:spPr>
          <a:xfrm flipV="1">
            <a:off x="8386842" y="5264106"/>
            <a:ext cx="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678083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934DFF6-B31D-4BB9-8592-61F46EA1F393}" type="datetimeFigureOut">
              <a:rPr lang="he-IL" smtClean="0"/>
              <a:t>כ"ד/תמוז/תשפ"ד</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71745B0A-DB51-4264-A18B-F3C465823CA6}" type="slidenum">
              <a:rPr lang="he-IL" smtClean="0"/>
              <a:t>‹#›</a:t>
            </a:fld>
            <a:endParaRPr lang="he-IL"/>
          </a:p>
        </p:txBody>
      </p:sp>
    </p:spTree>
    <p:extLst>
      <p:ext uri="{BB962C8B-B14F-4D97-AF65-F5344CB8AC3E}">
        <p14:creationId xmlns:p14="http://schemas.microsoft.com/office/powerpoint/2010/main" val="40403403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0"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934DFF6-B31D-4BB9-8592-61F46EA1F393}" type="datetimeFigureOut">
              <a:rPr lang="he-IL" smtClean="0"/>
              <a:t>כ"ד/תמוז/תשפ"ד</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71745B0A-DB51-4264-A18B-F3C465823CA6}" type="slidenum">
              <a:rPr lang="he-IL" smtClean="0"/>
              <a:t>‹#›</a:t>
            </a:fld>
            <a:endParaRPr lang="he-IL"/>
          </a:p>
        </p:txBody>
      </p:sp>
      <p:cxnSp>
        <p:nvCxnSpPr>
          <p:cNvPr id="7" name="Straight Connector 6"/>
          <p:cNvCxnSpPr/>
          <p:nvPr/>
        </p:nvCxnSpPr>
        <p:spPr>
          <a:xfrm rot="5400000" flipV="1">
            <a:off x="10058400" y="59263"/>
            <a:ext cx="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07298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934DFF6-B31D-4BB9-8592-61F46EA1F393}" type="datetimeFigureOut">
              <a:rPr lang="he-IL" smtClean="0"/>
              <a:t>כ"ד/תמוז/תשפ"ד</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71745B0A-DB51-4264-A18B-F3C465823CA6}" type="slidenum">
              <a:rPr lang="he-IL" smtClean="0"/>
              <a:t>‹#›</a:t>
            </a:fld>
            <a:endParaRPr lang="he-IL"/>
          </a:p>
        </p:txBody>
      </p:sp>
    </p:spTree>
    <p:extLst>
      <p:ext uri="{BB962C8B-B14F-4D97-AF65-F5344CB8AC3E}">
        <p14:creationId xmlns:p14="http://schemas.microsoft.com/office/powerpoint/2010/main" val="37051551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1"/>
            <a:ext cx="12192000" cy="4572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0000"/>
                    <a:lumOff val="1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934DFF6-B31D-4BB9-8592-61F46EA1F393}" type="datetimeFigureOut">
              <a:rPr lang="he-IL" smtClean="0"/>
              <a:t>כ"ד/תמוז/תשפ"ד</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71745B0A-DB51-4264-A18B-F3C465823CA6}" type="slidenum">
              <a:rPr lang="he-IL" smtClean="0"/>
              <a:t>‹#›</a:t>
            </a:fld>
            <a:endParaRPr lang="he-IL"/>
          </a:p>
        </p:txBody>
      </p:sp>
      <p:cxnSp>
        <p:nvCxnSpPr>
          <p:cNvPr id="8" name="Straight Connector 7"/>
          <p:cNvCxnSpPr/>
          <p:nvPr/>
        </p:nvCxnSpPr>
        <p:spPr>
          <a:xfrm flipV="1">
            <a:off x="8386842" y="5264106"/>
            <a:ext cx="0" cy="91440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315608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8"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934DFF6-B31D-4BB9-8592-61F46EA1F393}" type="datetimeFigureOut">
              <a:rPr lang="he-IL" smtClean="0"/>
              <a:t>כ"ד/תמוז/תשפ"ד</a:t>
            </a:fld>
            <a:endParaRPr lang="he-IL"/>
          </a:p>
        </p:txBody>
      </p:sp>
      <p:sp>
        <p:nvSpPr>
          <p:cNvPr id="6" name="Footer Placeholder 5"/>
          <p:cNvSpPr>
            <a:spLocks noGrp="1"/>
          </p:cNvSpPr>
          <p:nvPr>
            <p:ph type="ftr" sz="quarter" idx="11"/>
          </p:nvPr>
        </p:nvSpPr>
        <p:spPr/>
        <p:txBody>
          <a:bodyPr/>
          <a:lstStyle/>
          <a:p>
            <a:endParaRPr lang="he-IL"/>
          </a:p>
        </p:txBody>
      </p:sp>
      <p:sp>
        <p:nvSpPr>
          <p:cNvPr id="7" name="Slide Number Placeholder 6"/>
          <p:cNvSpPr>
            <a:spLocks noGrp="1"/>
          </p:cNvSpPr>
          <p:nvPr>
            <p:ph type="sldNum" sz="quarter" idx="12"/>
          </p:nvPr>
        </p:nvSpPr>
        <p:spPr/>
        <p:txBody>
          <a:bodyPr/>
          <a:lstStyle/>
          <a:p>
            <a:fld id="{71745B0A-DB51-4264-A18B-F3C465823CA6}" type="slidenum">
              <a:rPr lang="he-IL" smtClean="0"/>
              <a:t>‹#›</a:t>
            </a:fld>
            <a:endParaRPr lang="he-IL"/>
          </a:p>
        </p:txBody>
      </p:sp>
    </p:spTree>
    <p:extLst>
      <p:ext uri="{BB962C8B-B14F-4D97-AF65-F5344CB8AC3E}">
        <p14:creationId xmlns:p14="http://schemas.microsoft.com/office/powerpoint/2010/main" val="24231732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2">
                    <a:lumMod val="75000"/>
                  </a:schemeClr>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lIns="45720" rIns="4572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89320"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2">
                    <a:lumMod val="75000"/>
                  </a:schemeClr>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89320" y="2967788"/>
            <a:ext cx="4754880" cy="3341572"/>
          </a:xfrm>
        </p:spPr>
        <p:txBody>
          <a:bodyPr lIns="45720" rIns="4572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934DFF6-B31D-4BB9-8592-61F46EA1F393}" type="datetimeFigureOut">
              <a:rPr lang="he-IL" smtClean="0"/>
              <a:t>כ"ד/תמוז/תשפ"ד</a:t>
            </a:fld>
            <a:endParaRPr lang="he-IL"/>
          </a:p>
        </p:txBody>
      </p:sp>
      <p:sp>
        <p:nvSpPr>
          <p:cNvPr id="8" name="Footer Placeholder 7"/>
          <p:cNvSpPr>
            <a:spLocks noGrp="1"/>
          </p:cNvSpPr>
          <p:nvPr>
            <p:ph type="ftr" sz="quarter" idx="11"/>
          </p:nvPr>
        </p:nvSpPr>
        <p:spPr/>
        <p:txBody>
          <a:bodyPr/>
          <a:lstStyle/>
          <a:p>
            <a:endParaRPr lang="he-IL"/>
          </a:p>
        </p:txBody>
      </p:sp>
      <p:sp>
        <p:nvSpPr>
          <p:cNvPr id="9" name="Slide Number Placeholder 8"/>
          <p:cNvSpPr>
            <a:spLocks noGrp="1"/>
          </p:cNvSpPr>
          <p:nvPr>
            <p:ph type="sldNum" sz="quarter" idx="12"/>
          </p:nvPr>
        </p:nvSpPr>
        <p:spPr/>
        <p:txBody>
          <a:bodyPr/>
          <a:lstStyle/>
          <a:p>
            <a:fld id="{71745B0A-DB51-4264-A18B-F3C465823CA6}" type="slidenum">
              <a:rPr lang="he-IL" smtClean="0"/>
              <a:t>‹#›</a:t>
            </a:fld>
            <a:endParaRPr lang="he-IL"/>
          </a:p>
        </p:txBody>
      </p:sp>
    </p:spTree>
    <p:extLst>
      <p:ext uri="{BB962C8B-B14F-4D97-AF65-F5344CB8AC3E}">
        <p14:creationId xmlns:p14="http://schemas.microsoft.com/office/powerpoint/2010/main" val="2695661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934DFF6-B31D-4BB9-8592-61F46EA1F393}" type="datetimeFigureOut">
              <a:rPr lang="he-IL" smtClean="0"/>
              <a:t>כ"ד/תמוז/תשפ"ד</a:t>
            </a:fld>
            <a:endParaRPr lang="he-IL"/>
          </a:p>
        </p:txBody>
      </p:sp>
      <p:sp>
        <p:nvSpPr>
          <p:cNvPr id="4" name="Footer Placeholder 3"/>
          <p:cNvSpPr>
            <a:spLocks noGrp="1"/>
          </p:cNvSpPr>
          <p:nvPr>
            <p:ph type="ftr" sz="quarter" idx="11"/>
          </p:nvPr>
        </p:nvSpPr>
        <p:spPr/>
        <p:txBody>
          <a:bodyPr/>
          <a:lstStyle/>
          <a:p>
            <a:endParaRPr lang="he-IL"/>
          </a:p>
        </p:txBody>
      </p:sp>
      <p:sp>
        <p:nvSpPr>
          <p:cNvPr id="5" name="Slide Number Placeholder 4"/>
          <p:cNvSpPr>
            <a:spLocks noGrp="1"/>
          </p:cNvSpPr>
          <p:nvPr>
            <p:ph type="sldNum" sz="quarter" idx="12"/>
          </p:nvPr>
        </p:nvSpPr>
        <p:spPr/>
        <p:txBody>
          <a:bodyPr/>
          <a:lstStyle/>
          <a:p>
            <a:fld id="{71745B0A-DB51-4264-A18B-F3C465823CA6}" type="slidenum">
              <a:rPr lang="he-IL" smtClean="0"/>
              <a:t>‹#›</a:t>
            </a:fld>
            <a:endParaRPr lang="he-IL"/>
          </a:p>
        </p:txBody>
      </p:sp>
    </p:spTree>
    <p:extLst>
      <p:ext uri="{BB962C8B-B14F-4D97-AF65-F5344CB8AC3E}">
        <p14:creationId xmlns:p14="http://schemas.microsoft.com/office/powerpoint/2010/main" val="15627135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934DFF6-B31D-4BB9-8592-61F46EA1F393}" type="datetimeFigureOut">
              <a:rPr lang="he-IL" smtClean="0"/>
              <a:t>כ"ד/תמוז/תשפ"ד</a:t>
            </a:fld>
            <a:endParaRPr lang="he-IL"/>
          </a:p>
        </p:txBody>
      </p:sp>
      <p:sp>
        <p:nvSpPr>
          <p:cNvPr id="3" name="Footer Placeholder 2"/>
          <p:cNvSpPr>
            <a:spLocks noGrp="1"/>
          </p:cNvSpPr>
          <p:nvPr>
            <p:ph type="ftr" sz="quarter" idx="11"/>
          </p:nvPr>
        </p:nvSpPr>
        <p:spPr/>
        <p:txBody>
          <a:bodyPr/>
          <a:lstStyle/>
          <a:p>
            <a:endParaRPr lang="he-IL"/>
          </a:p>
        </p:txBody>
      </p:sp>
      <p:sp>
        <p:nvSpPr>
          <p:cNvPr id="4" name="Slide Number Placeholder 3"/>
          <p:cNvSpPr>
            <a:spLocks noGrp="1"/>
          </p:cNvSpPr>
          <p:nvPr>
            <p:ph type="sldNum" sz="quarter" idx="12"/>
          </p:nvPr>
        </p:nvSpPr>
        <p:spPr/>
        <p:txBody>
          <a:bodyPr/>
          <a:lstStyle/>
          <a:p>
            <a:fld id="{71745B0A-DB51-4264-A18B-F3C465823CA6}" type="slidenum">
              <a:rPr lang="he-IL" smtClean="0"/>
              <a:t>‹#›</a:t>
            </a:fld>
            <a:endParaRPr lang="he-IL"/>
          </a:p>
        </p:txBody>
      </p:sp>
    </p:spTree>
    <p:extLst>
      <p:ext uri="{BB962C8B-B14F-4D97-AF65-F5344CB8AC3E}">
        <p14:creationId xmlns:p14="http://schemas.microsoft.com/office/powerpoint/2010/main" val="37603824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934DFF6-B31D-4BB9-8592-61F46EA1F393}" type="datetimeFigureOut">
              <a:rPr lang="he-IL" smtClean="0"/>
              <a:t>כ"ד/תמוז/תשפ"ד</a:t>
            </a:fld>
            <a:endParaRPr lang="he-IL"/>
          </a:p>
        </p:txBody>
      </p:sp>
      <p:sp>
        <p:nvSpPr>
          <p:cNvPr id="6" name="Footer Placeholder 5"/>
          <p:cNvSpPr>
            <a:spLocks noGrp="1"/>
          </p:cNvSpPr>
          <p:nvPr>
            <p:ph type="ftr" sz="quarter" idx="11"/>
          </p:nvPr>
        </p:nvSpPr>
        <p:spPr/>
        <p:txBody>
          <a:bodyPr/>
          <a:lstStyle/>
          <a:p>
            <a:endParaRPr lang="he-IL"/>
          </a:p>
        </p:txBody>
      </p:sp>
      <p:sp>
        <p:nvSpPr>
          <p:cNvPr id="7" name="Slide Number Placeholder 6"/>
          <p:cNvSpPr>
            <a:spLocks noGrp="1"/>
          </p:cNvSpPr>
          <p:nvPr>
            <p:ph type="sldNum" sz="quarter" idx="12"/>
          </p:nvPr>
        </p:nvSpPr>
        <p:spPr/>
        <p:txBody>
          <a:bodyPr/>
          <a:lstStyle/>
          <a:p>
            <a:fld id="{71745B0A-DB51-4264-A18B-F3C465823CA6}" type="slidenum">
              <a:rPr lang="he-IL" smtClean="0"/>
              <a:t>‹#›</a:t>
            </a:fld>
            <a:endParaRPr lang="he-IL"/>
          </a:p>
        </p:txBody>
      </p:sp>
    </p:spTree>
    <p:extLst>
      <p:ext uri="{BB962C8B-B14F-4D97-AF65-F5344CB8AC3E}">
        <p14:creationId xmlns:p14="http://schemas.microsoft.com/office/powerpoint/2010/main" val="23813042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2">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0000"/>
                    <a:lumOff val="1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934DFF6-B31D-4BB9-8592-61F46EA1F393}" type="datetimeFigureOut">
              <a:rPr lang="he-IL" smtClean="0"/>
              <a:t>כ"ד/תמוז/תשפ"ד</a:t>
            </a:fld>
            <a:endParaRPr lang="he-IL"/>
          </a:p>
        </p:txBody>
      </p:sp>
      <p:sp>
        <p:nvSpPr>
          <p:cNvPr id="6" name="Footer Placeholder 5"/>
          <p:cNvSpPr>
            <a:spLocks noGrp="1"/>
          </p:cNvSpPr>
          <p:nvPr>
            <p:ph type="ftr" sz="quarter" idx="11"/>
          </p:nvPr>
        </p:nvSpPr>
        <p:spPr/>
        <p:txBody>
          <a:bodyPr/>
          <a:lstStyle/>
          <a:p>
            <a:endParaRPr lang="he-IL"/>
          </a:p>
        </p:txBody>
      </p:sp>
      <p:sp>
        <p:nvSpPr>
          <p:cNvPr id="7" name="Slide Number Placeholder 6"/>
          <p:cNvSpPr>
            <a:spLocks noGrp="1"/>
          </p:cNvSpPr>
          <p:nvPr>
            <p:ph type="sldNum" sz="quarter" idx="12"/>
          </p:nvPr>
        </p:nvSpPr>
        <p:spPr/>
        <p:txBody>
          <a:bodyPr/>
          <a:lstStyle/>
          <a:p>
            <a:fld id="{71745B0A-DB51-4264-A18B-F3C465823CA6}" type="slidenum">
              <a:rPr lang="he-IL" smtClean="0"/>
              <a:t>‹#›</a:t>
            </a:fld>
            <a:endParaRPr lang="he-IL"/>
          </a:p>
        </p:txBody>
      </p:sp>
      <p:cxnSp>
        <p:nvCxnSpPr>
          <p:cNvPr id="9" name="Straight Connector 8"/>
          <p:cNvCxnSpPr/>
          <p:nvPr/>
        </p:nvCxnSpPr>
        <p:spPr>
          <a:xfrm flipV="1">
            <a:off x="8386842" y="5264106"/>
            <a:ext cx="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601357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8" y="2286000"/>
            <a:ext cx="9720071"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8" y="6470704"/>
            <a:ext cx="2154142" cy="274320"/>
          </a:xfrm>
          <a:prstGeom prst="rect">
            <a:avLst/>
          </a:prstGeom>
        </p:spPr>
        <p:txBody>
          <a:bodyPr vert="horz" lIns="91440" tIns="45720" rIns="91440" bIns="45720" rtlCol="0" anchor="ctr"/>
          <a:lstStyle>
            <a:lvl1pPr algn="l">
              <a:defRPr sz="1000">
                <a:solidFill>
                  <a:schemeClr val="tx1">
                    <a:lumMod val="90000"/>
                    <a:lumOff val="10000"/>
                  </a:schemeClr>
                </a:solidFill>
                <a:latin typeface="+mj-lt"/>
              </a:defRPr>
            </a:lvl1pPr>
          </a:lstStyle>
          <a:p>
            <a:fld id="{A934DFF6-B31D-4BB9-8592-61F46EA1F393}" type="datetimeFigureOut">
              <a:rPr lang="he-IL" smtClean="0"/>
              <a:t>כ"ד/תמוז/תשפ"ד</a:t>
            </a:fld>
            <a:endParaRPr lang="he-IL"/>
          </a:p>
        </p:txBody>
      </p:sp>
      <p:sp>
        <p:nvSpPr>
          <p:cNvPr id="5" name="Footer Placeholder 4"/>
          <p:cNvSpPr>
            <a:spLocks noGrp="1"/>
          </p:cNvSpPr>
          <p:nvPr>
            <p:ph type="ftr" sz="quarter" idx="3"/>
          </p:nvPr>
        </p:nvSpPr>
        <p:spPr>
          <a:xfrm>
            <a:off x="4842932" y="6470704"/>
            <a:ext cx="5901458" cy="274320"/>
          </a:xfrm>
          <a:prstGeom prst="rect">
            <a:avLst/>
          </a:prstGeom>
        </p:spPr>
        <p:txBody>
          <a:bodyPr vert="horz" lIns="91440" tIns="45720" rIns="91440" bIns="45720" rtlCol="0" anchor="ctr"/>
          <a:lstStyle>
            <a:lvl1pPr algn="r">
              <a:defRPr sz="1000" cap="all" baseline="0">
                <a:solidFill>
                  <a:schemeClr val="tx1">
                    <a:lumMod val="90000"/>
                    <a:lumOff val="10000"/>
                  </a:schemeClr>
                </a:solidFill>
                <a:latin typeface="+mj-lt"/>
              </a:defRPr>
            </a:lvl1pPr>
          </a:lstStyle>
          <a:p>
            <a:endParaRPr lang="he-IL"/>
          </a:p>
        </p:txBody>
      </p:sp>
      <p:sp>
        <p:nvSpPr>
          <p:cNvPr id="6" name="Slide Number Placeholder 5"/>
          <p:cNvSpPr>
            <a:spLocks noGrp="1"/>
          </p:cNvSpPr>
          <p:nvPr>
            <p:ph type="sldNum" sz="quarter" idx="4"/>
          </p:nvPr>
        </p:nvSpPr>
        <p:spPr>
          <a:xfrm>
            <a:off x="10837334" y="6470704"/>
            <a:ext cx="973666" cy="274320"/>
          </a:xfrm>
          <a:prstGeom prst="rect">
            <a:avLst/>
          </a:prstGeom>
        </p:spPr>
        <p:txBody>
          <a:bodyPr vert="horz" lIns="91440" tIns="45720" rIns="91440" bIns="45720" rtlCol="0" anchor="ctr"/>
          <a:lstStyle>
            <a:lvl1pPr algn="l">
              <a:defRPr sz="1000">
                <a:solidFill>
                  <a:schemeClr val="tx1">
                    <a:lumMod val="90000"/>
                    <a:lumOff val="10000"/>
                  </a:schemeClr>
                </a:solidFill>
                <a:latin typeface="+mj-lt"/>
              </a:defRPr>
            </a:lvl1pPr>
          </a:lstStyle>
          <a:p>
            <a:fld id="{71745B0A-DB51-4264-A18B-F3C465823CA6}" type="slidenum">
              <a:rPr lang="he-IL" smtClean="0"/>
              <a:t>‹#›</a:t>
            </a:fld>
            <a:endParaRPr lang="he-IL"/>
          </a:p>
        </p:txBody>
      </p:sp>
      <p:cxnSp>
        <p:nvCxnSpPr>
          <p:cNvPr id="7" name="Straight Connector 6"/>
          <p:cNvCxnSpPr/>
          <p:nvPr/>
        </p:nvCxnSpPr>
        <p:spPr>
          <a:xfrm flipV="1">
            <a:off x="762000" y="826324"/>
            <a:ext cx="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46086680"/>
      </p:ext>
    </p:extLst>
  </p:cSld>
  <p:clrMap bg1="lt1" tx1="dk1" bg2="lt2" tx2="dk2" accent1="accent1" accent2="accent2" accent3="accent3" accent4="accent4" accent5="accent5" accent6="accent6" hlink="hlink" folHlink="folHlink"/>
  <p:sldLayoutIdLst>
    <p:sldLayoutId id="2147483837" r:id="rId1"/>
    <p:sldLayoutId id="2147483838" r:id="rId2"/>
    <p:sldLayoutId id="2147483839" r:id="rId3"/>
    <p:sldLayoutId id="2147483840" r:id="rId4"/>
    <p:sldLayoutId id="2147483841" r:id="rId5"/>
    <p:sldLayoutId id="2147483842" r:id="rId6"/>
    <p:sldLayoutId id="2147483843" r:id="rId7"/>
    <p:sldLayoutId id="2147483844" r:id="rId8"/>
    <p:sldLayoutId id="2147483845" r:id="rId9"/>
    <p:sldLayoutId id="2147483846" r:id="rId10"/>
    <p:sldLayoutId id="2147483847" r:id="rId11"/>
  </p:sldLayoutIdLst>
  <p:txStyles>
    <p:titleStyle>
      <a:lvl1pPr algn="l" defTabSz="914400" rtl="1" eaLnBrk="1" latinLnBrk="0" hangingPunct="1">
        <a:lnSpc>
          <a:spcPct val="80000"/>
        </a:lnSpc>
        <a:spcBef>
          <a:spcPct val="0"/>
        </a:spcBef>
        <a:buNone/>
        <a:defRPr sz="5000" kern="1200" cap="all" spc="100" baseline="0">
          <a:solidFill>
            <a:schemeClr val="tx1">
              <a:lumMod val="90000"/>
              <a:lumOff val="10000"/>
            </a:schemeClr>
          </a:solidFill>
          <a:latin typeface="+mj-lt"/>
          <a:ea typeface="+mj-ea"/>
          <a:cs typeface="+mj-cs"/>
        </a:defRPr>
      </a:lvl1pPr>
    </p:titleStyle>
    <p:bodyStyle>
      <a:lvl1pPr marL="91440" indent="-91440" algn="r" defTabSz="914400" rtl="1" eaLnBrk="1" latinLnBrk="0" hangingPunct="1">
        <a:lnSpc>
          <a:spcPct val="90000"/>
        </a:lnSpc>
        <a:spcBef>
          <a:spcPts val="1200"/>
        </a:spcBef>
        <a:spcAft>
          <a:spcPts val="200"/>
        </a:spcAft>
        <a:buClr>
          <a:schemeClr val="accent2"/>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r" defTabSz="914400" rtl="1" eaLnBrk="1" latinLnBrk="0" hangingPunct="1">
        <a:lnSpc>
          <a:spcPct val="90000"/>
        </a:lnSpc>
        <a:spcBef>
          <a:spcPts val="200"/>
        </a:spcBef>
        <a:spcAft>
          <a:spcPts val="400"/>
        </a:spcAft>
        <a:buClr>
          <a:schemeClr val="accent2"/>
        </a:buClr>
        <a:buFont typeface="Wingdings 3" pitchFamily="18" charset="2"/>
        <a:buChar char=""/>
        <a:defRPr sz="1800" kern="1200">
          <a:solidFill>
            <a:schemeClr val="tx1"/>
          </a:solidFill>
          <a:latin typeface="+mn-lt"/>
          <a:ea typeface="+mn-ea"/>
          <a:cs typeface="+mn-cs"/>
        </a:defRPr>
      </a:lvl2pPr>
      <a:lvl3pPr marL="448056" indent="-137160" algn="r" defTabSz="914400" rtl="1"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3pPr>
      <a:lvl4pPr marL="594360" indent="-137160" algn="r" defTabSz="914400" rtl="1"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4pPr>
      <a:lvl5pPr marL="777240" indent="-137160" algn="r" defTabSz="914400" rtl="1"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5pPr>
      <a:lvl6pPr marL="914400" indent="-137160" algn="r" defTabSz="914400" rtl="1"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6pPr>
      <a:lvl7pPr marL="1060704" indent="-137160" algn="r" defTabSz="914400" rtl="1"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7pPr>
      <a:lvl8pPr marL="1216152" indent="-137160" algn="r" defTabSz="914400" rtl="1"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8pPr>
      <a:lvl9pPr marL="1362456" indent="-137160" algn="r" defTabSz="914400" rtl="1"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pxhere.com/id/photo/1444321" TargetMode="External"/><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www.researchgate.net/publication/272876507_Relationships_between_text_length_and_lexical_diversity_measures_Can_we_use_short_texts_of_less_than_100_tokens"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microsoft.com/office/2007/relationships/hdphoto" Target="../media/hdphoto1.wdp"/></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hyperlink" Target="https://arxiv.org/abs/2104.04052"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hyperlink" Target="https://www.kaggle.com/datasets/guybarash/hebrew-songs-lyrics"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hyperlink" Target="https://www.creativefabrica.com/product/typography-the-end/" TargetMode="External"/><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musical notes and treble clef&#10;&#10;Description automatically generated">
            <a:extLst>
              <a:ext uri="{FF2B5EF4-FFF2-40B4-BE49-F238E27FC236}">
                <a16:creationId xmlns:a16="http://schemas.microsoft.com/office/drawing/2014/main" id="{1EA18110-9D07-EEAC-0E1D-3699A403F581}"/>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9606116" y="5254164"/>
            <a:ext cx="2448967" cy="1505513"/>
          </a:xfrm>
          <a:prstGeom prst="rect">
            <a:avLst/>
          </a:prstGeom>
          <a:noFill/>
        </p:spPr>
      </p:pic>
      <p:sp>
        <p:nvSpPr>
          <p:cNvPr id="2" name="Title 1">
            <a:extLst>
              <a:ext uri="{FF2B5EF4-FFF2-40B4-BE49-F238E27FC236}">
                <a16:creationId xmlns:a16="http://schemas.microsoft.com/office/drawing/2014/main" id="{2816B6B8-51FE-391D-43CF-DA8A61341735}"/>
              </a:ext>
            </a:extLst>
          </p:cNvPr>
          <p:cNvSpPr>
            <a:spLocks noGrp="1"/>
          </p:cNvSpPr>
          <p:nvPr>
            <p:ph type="ctrTitle"/>
          </p:nvPr>
        </p:nvSpPr>
        <p:spPr/>
        <p:txBody>
          <a:bodyPr/>
          <a:lstStyle/>
          <a:p>
            <a:r>
              <a:rPr lang="en-US" dirty="0"/>
              <a:t>Stylistic Analyses of Hebrew Song Lyrics</a:t>
            </a:r>
            <a:endParaRPr lang="he-IL" dirty="0"/>
          </a:p>
        </p:txBody>
      </p:sp>
      <p:sp>
        <p:nvSpPr>
          <p:cNvPr id="3" name="Subtitle 2">
            <a:extLst>
              <a:ext uri="{FF2B5EF4-FFF2-40B4-BE49-F238E27FC236}">
                <a16:creationId xmlns:a16="http://schemas.microsoft.com/office/drawing/2014/main" id="{820CDE1F-2054-2D37-CF10-8C22BCE1E059}"/>
              </a:ext>
            </a:extLst>
          </p:cNvPr>
          <p:cNvSpPr>
            <a:spLocks noGrp="1"/>
          </p:cNvSpPr>
          <p:nvPr>
            <p:ph type="subTitle" idx="1"/>
          </p:nvPr>
        </p:nvSpPr>
        <p:spPr/>
        <p:txBody>
          <a:bodyPr/>
          <a:lstStyle/>
          <a:p>
            <a:r>
              <a:rPr lang="en-US" dirty="0"/>
              <a:t>Diana Kogan</a:t>
            </a:r>
            <a:endParaRPr lang="he-IL" dirty="0"/>
          </a:p>
        </p:txBody>
      </p:sp>
    </p:spTree>
    <p:extLst>
      <p:ext uri="{BB962C8B-B14F-4D97-AF65-F5344CB8AC3E}">
        <p14:creationId xmlns:p14="http://schemas.microsoft.com/office/powerpoint/2010/main" val="3446509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A1D54E-8D4F-DBE7-0087-1BD61D8632AD}"/>
              </a:ext>
            </a:extLst>
          </p:cNvPr>
          <p:cNvSpPr>
            <a:spLocks noGrp="1"/>
          </p:cNvSpPr>
          <p:nvPr>
            <p:ph type="title"/>
          </p:nvPr>
        </p:nvSpPr>
        <p:spPr/>
        <p:txBody>
          <a:bodyPr/>
          <a:lstStyle/>
          <a:p>
            <a:r>
              <a:rPr lang="en-US" dirty="0"/>
              <a:t>Lexical diversity analyses</a:t>
            </a:r>
            <a:endParaRPr lang="he-IL" dirty="0"/>
          </a:p>
        </p:txBody>
      </p:sp>
      <p:sp>
        <p:nvSpPr>
          <p:cNvPr id="3" name="Content Placeholder 2">
            <a:extLst>
              <a:ext uri="{FF2B5EF4-FFF2-40B4-BE49-F238E27FC236}">
                <a16:creationId xmlns:a16="http://schemas.microsoft.com/office/drawing/2014/main" id="{12E20FE1-30B8-47A3-393D-B0F6A5C2FA18}"/>
              </a:ext>
            </a:extLst>
          </p:cNvPr>
          <p:cNvSpPr>
            <a:spLocks noGrp="1"/>
          </p:cNvSpPr>
          <p:nvPr>
            <p:ph idx="1"/>
          </p:nvPr>
        </p:nvSpPr>
        <p:spPr/>
        <p:txBody>
          <a:bodyPr>
            <a:normAutofit/>
          </a:bodyPr>
          <a:lstStyle/>
          <a:p>
            <a:pPr algn="l" rtl="0"/>
            <a:r>
              <a:rPr lang="en-US" sz="3200" dirty="0"/>
              <a:t>Lexical Diversity Analyses measures the range and variety of words used in a text or corpus, often indicating richness or complexity in vocabulary. </a:t>
            </a:r>
          </a:p>
          <a:p>
            <a:pPr algn="l" rtl="0"/>
            <a:endParaRPr lang="en-US" sz="3200" dirty="0"/>
          </a:p>
          <a:p>
            <a:pPr algn="l" rtl="0"/>
            <a:r>
              <a:rPr lang="en-US" sz="3200" dirty="0"/>
              <a:t>Common metrics include the Type-Token Ratio (TTR) and the Measure of Textual Lexical Diversity (MTLD).</a:t>
            </a:r>
            <a:endParaRPr lang="he-IL" sz="3200" dirty="0"/>
          </a:p>
        </p:txBody>
      </p:sp>
    </p:spTree>
    <p:extLst>
      <p:ext uri="{BB962C8B-B14F-4D97-AF65-F5344CB8AC3E}">
        <p14:creationId xmlns:p14="http://schemas.microsoft.com/office/powerpoint/2010/main" val="39179045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A1D54E-8D4F-DBE7-0087-1BD61D8632AD}"/>
              </a:ext>
            </a:extLst>
          </p:cNvPr>
          <p:cNvSpPr>
            <a:spLocks noGrp="1"/>
          </p:cNvSpPr>
          <p:nvPr>
            <p:ph type="title"/>
          </p:nvPr>
        </p:nvSpPr>
        <p:spPr/>
        <p:txBody>
          <a:bodyPr/>
          <a:lstStyle/>
          <a:p>
            <a:r>
              <a:rPr lang="en-US" dirty="0"/>
              <a:t>Lexical diversity analyses - TTR</a:t>
            </a:r>
            <a:endParaRPr lang="he-IL" dirty="0"/>
          </a:p>
        </p:txBody>
      </p:sp>
      <p:sp>
        <p:nvSpPr>
          <p:cNvPr id="3" name="Content Placeholder 2">
            <a:extLst>
              <a:ext uri="{FF2B5EF4-FFF2-40B4-BE49-F238E27FC236}">
                <a16:creationId xmlns:a16="http://schemas.microsoft.com/office/drawing/2014/main" id="{12E20FE1-30B8-47A3-393D-B0F6A5C2FA18}"/>
              </a:ext>
            </a:extLst>
          </p:cNvPr>
          <p:cNvSpPr>
            <a:spLocks noGrp="1"/>
          </p:cNvSpPr>
          <p:nvPr>
            <p:ph idx="1"/>
          </p:nvPr>
        </p:nvSpPr>
        <p:spPr/>
        <p:txBody>
          <a:bodyPr>
            <a:normAutofit/>
          </a:bodyPr>
          <a:lstStyle/>
          <a:p>
            <a:pPr algn="l" rtl="0"/>
            <a:r>
              <a:rPr lang="en-US" sz="3200" dirty="0"/>
              <a:t>TTR calculates the ratio of unique words (types) to the total number of words (tokens) in a text. A higher TTR indicates greater lexical diversity, reflecting a richer vocabulary.</a:t>
            </a:r>
            <a:endParaRPr lang="he-IL" sz="4000" dirty="0"/>
          </a:p>
        </p:txBody>
      </p:sp>
      <p:graphicFrame>
        <p:nvGraphicFramePr>
          <p:cNvPr id="5" name="Table 4">
            <a:extLst>
              <a:ext uri="{FF2B5EF4-FFF2-40B4-BE49-F238E27FC236}">
                <a16:creationId xmlns:a16="http://schemas.microsoft.com/office/drawing/2014/main" id="{94C35C1E-9FF5-7A1F-3C8C-2A77DA255708}"/>
              </a:ext>
            </a:extLst>
          </p:cNvPr>
          <p:cNvGraphicFramePr>
            <a:graphicFrameLocks noGrp="1"/>
          </p:cNvGraphicFramePr>
          <p:nvPr/>
        </p:nvGraphicFramePr>
        <p:xfrm>
          <a:off x="1140540" y="4297679"/>
          <a:ext cx="9720070" cy="1473855"/>
        </p:xfrm>
        <a:graphic>
          <a:graphicData uri="http://schemas.openxmlformats.org/drawingml/2006/table">
            <a:tbl>
              <a:tblPr rtl="1" firstRow="1" bandRow="1">
                <a:tableStyleId>{5C22544A-7EE6-4342-B048-85BDC9FD1C3A}</a:tableStyleId>
              </a:tblPr>
              <a:tblGrid>
                <a:gridCol w="1944014">
                  <a:extLst>
                    <a:ext uri="{9D8B030D-6E8A-4147-A177-3AD203B41FA5}">
                      <a16:colId xmlns:a16="http://schemas.microsoft.com/office/drawing/2014/main" val="1766184929"/>
                    </a:ext>
                  </a:extLst>
                </a:gridCol>
                <a:gridCol w="1944014">
                  <a:extLst>
                    <a:ext uri="{9D8B030D-6E8A-4147-A177-3AD203B41FA5}">
                      <a16:colId xmlns:a16="http://schemas.microsoft.com/office/drawing/2014/main" val="736468442"/>
                    </a:ext>
                  </a:extLst>
                </a:gridCol>
                <a:gridCol w="1944014">
                  <a:extLst>
                    <a:ext uri="{9D8B030D-6E8A-4147-A177-3AD203B41FA5}">
                      <a16:colId xmlns:a16="http://schemas.microsoft.com/office/drawing/2014/main" val="3071990527"/>
                    </a:ext>
                  </a:extLst>
                </a:gridCol>
                <a:gridCol w="1944014">
                  <a:extLst>
                    <a:ext uri="{9D8B030D-6E8A-4147-A177-3AD203B41FA5}">
                      <a16:colId xmlns:a16="http://schemas.microsoft.com/office/drawing/2014/main" val="3322638108"/>
                    </a:ext>
                  </a:extLst>
                </a:gridCol>
                <a:gridCol w="1944014">
                  <a:extLst>
                    <a:ext uri="{9D8B030D-6E8A-4147-A177-3AD203B41FA5}">
                      <a16:colId xmlns:a16="http://schemas.microsoft.com/office/drawing/2014/main" val="226381675"/>
                    </a:ext>
                  </a:extLst>
                </a:gridCol>
              </a:tblGrid>
              <a:tr h="491285">
                <a:tc>
                  <a:txBody>
                    <a:bodyPr/>
                    <a:lstStyle/>
                    <a:p>
                      <a:pPr algn="ctr" rtl="0"/>
                      <a:r>
                        <a:rPr lang="en-US" sz="2200" dirty="0"/>
                        <a:t>Hebrew music</a:t>
                      </a:r>
                      <a:endParaRPr lang="he-IL" sz="2200" dirty="0"/>
                    </a:p>
                  </a:txBody>
                  <a:tcPr/>
                </a:tc>
                <a:tc>
                  <a:txBody>
                    <a:bodyPr/>
                    <a:lstStyle/>
                    <a:p>
                      <a:pPr algn="ctr" rtl="0"/>
                      <a:r>
                        <a:rPr lang="en-US" sz="2200" dirty="0"/>
                        <a:t>Rock</a:t>
                      </a:r>
                      <a:endParaRPr lang="he-IL" sz="2200" dirty="0"/>
                    </a:p>
                  </a:txBody>
                  <a:tcPr/>
                </a:tc>
                <a:tc>
                  <a:txBody>
                    <a:bodyPr/>
                    <a:lstStyle/>
                    <a:p>
                      <a:pPr algn="ctr" rtl="0"/>
                      <a:r>
                        <a:rPr lang="en-US" sz="2200" dirty="0"/>
                        <a:t>Pop</a:t>
                      </a:r>
                      <a:endParaRPr lang="he-IL" sz="2200" dirty="0"/>
                    </a:p>
                  </a:txBody>
                  <a:tcPr/>
                </a:tc>
                <a:tc>
                  <a:txBody>
                    <a:bodyPr/>
                    <a:lstStyle/>
                    <a:p>
                      <a:pPr algn="ctr" rtl="0"/>
                      <a:r>
                        <a:rPr lang="en-US" sz="2200" dirty="0"/>
                        <a:t>Oriental</a:t>
                      </a:r>
                      <a:endParaRPr lang="he-IL" sz="2200" dirty="0"/>
                    </a:p>
                  </a:txBody>
                  <a:tcPr/>
                </a:tc>
                <a:tc>
                  <a:txBody>
                    <a:bodyPr/>
                    <a:lstStyle/>
                    <a:p>
                      <a:pPr algn="ctr" rtl="0"/>
                      <a:endParaRPr lang="he-IL" sz="2200" dirty="0"/>
                    </a:p>
                  </a:txBody>
                  <a:tcPr/>
                </a:tc>
                <a:extLst>
                  <a:ext uri="{0D108BD9-81ED-4DB2-BD59-A6C34878D82A}">
                    <a16:rowId xmlns:a16="http://schemas.microsoft.com/office/drawing/2014/main" val="1789283900"/>
                  </a:ext>
                </a:extLst>
              </a:tr>
              <a:tr h="491285">
                <a:tc>
                  <a:txBody>
                    <a:bodyPr/>
                    <a:lstStyle/>
                    <a:p>
                      <a:pPr algn="ctr" rtl="0"/>
                      <a:r>
                        <a:rPr lang="he-IL" sz="2200" dirty="0"/>
                        <a:t>0.6695</a:t>
                      </a:r>
                    </a:p>
                  </a:txBody>
                  <a:tcPr/>
                </a:tc>
                <a:tc>
                  <a:txBody>
                    <a:bodyPr/>
                    <a:lstStyle/>
                    <a:p>
                      <a:pPr algn="ctr" rtl="0"/>
                      <a:r>
                        <a:rPr lang="he-IL" sz="2200" dirty="0"/>
                        <a:t>0.6540</a:t>
                      </a:r>
                    </a:p>
                  </a:txBody>
                  <a:tcPr/>
                </a:tc>
                <a:tc>
                  <a:txBody>
                    <a:bodyPr/>
                    <a:lstStyle/>
                    <a:p>
                      <a:pPr algn="ctr" rtl="0"/>
                      <a:r>
                        <a:rPr lang="he-IL" sz="2200" dirty="0"/>
                        <a:t>0.6376</a:t>
                      </a:r>
                    </a:p>
                  </a:txBody>
                  <a:tcPr/>
                </a:tc>
                <a:tc>
                  <a:txBody>
                    <a:bodyPr/>
                    <a:lstStyle/>
                    <a:p>
                      <a:pPr algn="ctr" rtl="0"/>
                      <a:r>
                        <a:rPr lang="he-IL" sz="2200" dirty="0"/>
                        <a:t>0.6546</a:t>
                      </a:r>
                    </a:p>
                  </a:txBody>
                  <a:tcPr/>
                </a:tc>
                <a:tc>
                  <a:txBody>
                    <a:bodyPr/>
                    <a:lstStyle/>
                    <a:p>
                      <a:pPr algn="ctr" rtl="0"/>
                      <a:r>
                        <a:rPr lang="en-US" sz="2200" dirty="0"/>
                        <a:t>Original</a:t>
                      </a:r>
                      <a:endParaRPr lang="he-IL" sz="2200" dirty="0"/>
                    </a:p>
                  </a:txBody>
                  <a:tcPr/>
                </a:tc>
                <a:extLst>
                  <a:ext uri="{0D108BD9-81ED-4DB2-BD59-A6C34878D82A}">
                    <a16:rowId xmlns:a16="http://schemas.microsoft.com/office/drawing/2014/main" val="2684169577"/>
                  </a:ext>
                </a:extLst>
              </a:tr>
              <a:tr h="491285">
                <a:tc>
                  <a:txBody>
                    <a:bodyPr/>
                    <a:lstStyle/>
                    <a:p>
                      <a:pPr algn="ctr" rtl="0"/>
                      <a:r>
                        <a:rPr lang="he-IL" sz="2200" dirty="0"/>
                        <a:t>0.5282</a:t>
                      </a:r>
                    </a:p>
                  </a:txBody>
                  <a:tcPr/>
                </a:tc>
                <a:tc>
                  <a:txBody>
                    <a:bodyPr/>
                    <a:lstStyle/>
                    <a:p>
                      <a:pPr algn="ctr" rtl="0"/>
                      <a:r>
                        <a:rPr lang="he-IL" sz="2200" dirty="0"/>
                        <a:t>0.5190</a:t>
                      </a:r>
                    </a:p>
                  </a:txBody>
                  <a:tcPr/>
                </a:tc>
                <a:tc>
                  <a:txBody>
                    <a:bodyPr/>
                    <a:lstStyle/>
                    <a:p>
                      <a:pPr algn="ctr" rtl="0"/>
                      <a:r>
                        <a:rPr lang="he-IL" sz="2200" dirty="0"/>
                        <a:t>0.5002</a:t>
                      </a:r>
                    </a:p>
                  </a:txBody>
                  <a:tcPr/>
                </a:tc>
                <a:tc>
                  <a:txBody>
                    <a:bodyPr/>
                    <a:lstStyle/>
                    <a:p>
                      <a:pPr algn="ctr" rtl="0"/>
                      <a:r>
                        <a:rPr lang="he-IL" sz="2200" dirty="0"/>
                        <a:t>0.5084</a:t>
                      </a:r>
                    </a:p>
                  </a:txBody>
                  <a:tcPr/>
                </a:tc>
                <a:tc>
                  <a:txBody>
                    <a:bodyPr/>
                    <a:lstStyle/>
                    <a:p>
                      <a:pPr algn="ctr" rtl="0"/>
                      <a:r>
                        <a:rPr lang="en-US" sz="2200" dirty="0"/>
                        <a:t>Lemmatized</a:t>
                      </a:r>
                      <a:endParaRPr lang="he-IL" sz="2200" dirty="0"/>
                    </a:p>
                  </a:txBody>
                  <a:tcPr/>
                </a:tc>
                <a:extLst>
                  <a:ext uri="{0D108BD9-81ED-4DB2-BD59-A6C34878D82A}">
                    <a16:rowId xmlns:a16="http://schemas.microsoft.com/office/drawing/2014/main" val="2052185050"/>
                  </a:ext>
                </a:extLst>
              </a:tr>
            </a:tbl>
          </a:graphicData>
        </a:graphic>
      </p:graphicFrame>
    </p:spTree>
    <p:extLst>
      <p:ext uri="{BB962C8B-B14F-4D97-AF65-F5344CB8AC3E}">
        <p14:creationId xmlns:p14="http://schemas.microsoft.com/office/powerpoint/2010/main" val="10746761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ED4AEB-208C-9C16-873C-8871E187B7BB}"/>
              </a:ext>
            </a:extLst>
          </p:cNvPr>
          <p:cNvSpPr>
            <a:spLocks noGrp="1"/>
          </p:cNvSpPr>
          <p:nvPr>
            <p:ph type="title"/>
          </p:nvPr>
        </p:nvSpPr>
        <p:spPr/>
        <p:txBody>
          <a:bodyPr/>
          <a:lstStyle/>
          <a:p>
            <a:r>
              <a:rPr lang="en-US" dirty="0"/>
              <a:t>Lexical diversity analyses - TTR</a:t>
            </a:r>
            <a:endParaRPr lang="he-IL"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5EE1F715-6150-207D-FF3E-1E8615D160B9}"/>
                  </a:ext>
                </a:extLst>
              </p:cNvPr>
              <p:cNvSpPr>
                <a:spLocks noGrp="1"/>
              </p:cNvSpPr>
              <p:nvPr>
                <p:ph idx="1"/>
              </p:nvPr>
            </p:nvSpPr>
            <p:spPr/>
            <p:txBody>
              <a:bodyPr>
                <a:normAutofit/>
              </a:bodyPr>
              <a:lstStyle/>
              <a:p>
                <a:pPr algn="l" rtl="0"/>
                <a:r>
                  <a:rPr lang="en-US" sz="3200" dirty="0"/>
                  <a:t>Observations:</a:t>
                </a:r>
              </a:p>
              <a:p>
                <a:pPr algn="l" rtl="0"/>
                <a:r>
                  <a:rPr lang="en-US" sz="3200" dirty="0"/>
                  <a:t>1. TTR averages are almost identical for all genres both for the original data and the lemmatized data.</a:t>
                </a:r>
              </a:p>
              <a:p>
                <a:pPr algn="l" rtl="0"/>
                <a:endParaRPr lang="en-US" sz="3200" dirty="0"/>
              </a:p>
              <a:p>
                <a:pPr algn="l" rtl="0"/>
                <a:r>
                  <a:rPr lang="en-US" sz="3200" dirty="0"/>
                  <a:t>2. As expected, Lemmatized data </a:t>
                </a:r>
                <a14:m>
                  <m:oMath xmlns:m="http://schemas.openxmlformats.org/officeDocument/2006/math">
                    <m:r>
                      <a:rPr lang="en-US" sz="3200" i="1" smtClean="0">
                        <a:latin typeface="Cambria Math" panose="02040503050406030204" pitchFamily="18" charset="0"/>
                        <a:ea typeface="Cambria Math" panose="02040503050406030204" pitchFamily="18" charset="0"/>
                      </a:rPr>
                      <m:t>→</m:t>
                    </m:r>
                  </m:oMath>
                </a14:m>
                <a:r>
                  <a:rPr lang="en-US" sz="3200" dirty="0"/>
                  <a:t>  less vocabulary diversity </a:t>
                </a:r>
                <a14:m>
                  <m:oMath xmlns:m="http://schemas.openxmlformats.org/officeDocument/2006/math">
                    <m:r>
                      <a:rPr lang="en-US" sz="3200" b="0" i="1" smtClean="0">
                        <a:latin typeface="Cambria Math" panose="02040503050406030204" pitchFamily="18" charset="0"/>
                      </a:rPr>
                      <m:t>→</m:t>
                    </m:r>
                  </m:oMath>
                </a14:m>
                <a:r>
                  <a:rPr lang="en-US" sz="3200" dirty="0"/>
                  <a:t> less lexical diversity.</a:t>
                </a:r>
                <a:endParaRPr lang="he-IL" sz="3200" dirty="0"/>
              </a:p>
            </p:txBody>
          </p:sp>
        </mc:Choice>
        <mc:Fallback>
          <p:sp>
            <p:nvSpPr>
              <p:cNvPr id="3" name="Content Placeholder 2">
                <a:extLst>
                  <a:ext uri="{FF2B5EF4-FFF2-40B4-BE49-F238E27FC236}">
                    <a16:creationId xmlns:a16="http://schemas.microsoft.com/office/drawing/2014/main" id="{5EE1F715-6150-207D-FF3E-1E8615D160B9}"/>
                  </a:ext>
                </a:extLst>
              </p:cNvPr>
              <p:cNvSpPr>
                <a:spLocks noGrp="1" noRot="1" noChangeAspect="1" noMove="1" noResize="1" noEditPoints="1" noAdjustHandles="1" noChangeArrowheads="1" noChangeShapeType="1" noTextEdit="1"/>
              </p:cNvSpPr>
              <p:nvPr>
                <p:ph idx="1"/>
              </p:nvPr>
            </p:nvSpPr>
            <p:spPr>
              <a:blipFill>
                <a:blip r:embed="rId2"/>
                <a:stretch>
                  <a:fillRect l="-1129" t="-3030"/>
                </a:stretch>
              </a:blipFill>
            </p:spPr>
            <p:txBody>
              <a:bodyPr/>
              <a:lstStyle/>
              <a:p>
                <a:r>
                  <a:rPr lang="he-IL">
                    <a:noFill/>
                  </a:rPr>
                  <a:t> </a:t>
                </a:r>
              </a:p>
            </p:txBody>
          </p:sp>
        </mc:Fallback>
      </mc:AlternateContent>
    </p:spTree>
    <p:extLst>
      <p:ext uri="{BB962C8B-B14F-4D97-AF65-F5344CB8AC3E}">
        <p14:creationId xmlns:p14="http://schemas.microsoft.com/office/powerpoint/2010/main" val="19739044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A1D54E-8D4F-DBE7-0087-1BD61D8632AD}"/>
              </a:ext>
            </a:extLst>
          </p:cNvPr>
          <p:cNvSpPr>
            <a:spLocks noGrp="1"/>
          </p:cNvSpPr>
          <p:nvPr>
            <p:ph type="title"/>
          </p:nvPr>
        </p:nvSpPr>
        <p:spPr/>
        <p:txBody>
          <a:bodyPr/>
          <a:lstStyle/>
          <a:p>
            <a:r>
              <a:rPr lang="en-US" dirty="0"/>
              <a:t>Lexical diversity analyses - MTLD</a:t>
            </a:r>
            <a:endParaRPr lang="he-IL" dirty="0"/>
          </a:p>
        </p:txBody>
      </p:sp>
      <p:sp>
        <p:nvSpPr>
          <p:cNvPr id="3" name="Content Placeholder 2">
            <a:extLst>
              <a:ext uri="{FF2B5EF4-FFF2-40B4-BE49-F238E27FC236}">
                <a16:creationId xmlns:a16="http://schemas.microsoft.com/office/drawing/2014/main" id="{12E20FE1-30B8-47A3-393D-B0F6A5C2FA18}"/>
              </a:ext>
            </a:extLst>
          </p:cNvPr>
          <p:cNvSpPr>
            <a:spLocks noGrp="1"/>
          </p:cNvSpPr>
          <p:nvPr>
            <p:ph idx="1"/>
          </p:nvPr>
        </p:nvSpPr>
        <p:spPr/>
        <p:txBody>
          <a:bodyPr>
            <a:noAutofit/>
          </a:bodyPr>
          <a:lstStyle/>
          <a:p>
            <a:pPr algn="l" rtl="0"/>
            <a:r>
              <a:rPr lang="en-US" sz="3200" dirty="0"/>
              <a:t>MTLD calculates </a:t>
            </a:r>
            <a:r>
              <a:rPr lang="en-US" sz="3200" b="0" i="0" dirty="0">
                <a:solidFill>
                  <a:srgbClr val="222222"/>
                </a:solidFill>
                <a:effectLst/>
                <a:highlight>
                  <a:srgbClr val="FFFFFF"/>
                </a:highlight>
              </a:rPr>
              <a:t>the mean length of word strings that maintain a criterion level of lexical variation.</a:t>
            </a:r>
          </a:p>
          <a:p>
            <a:pPr algn="l" rtl="0"/>
            <a:r>
              <a:rPr lang="en-US" sz="3200" dirty="0"/>
              <a:t>It is designed to be less sensitive to text length, providing a more reliable measure of lexical diversity across varying text sizes.</a:t>
            </a:r>
          </a:p>
          <a:p>
            <a:pPr marL="0" indent="0" algn="l" rtl="0">
              <a:buNone/>
            </a:pPr>
            <a:endParaRPr lang="en-US" sz="2400" dirty="0"/>
          </a:p>
        </p:txBody>
      </p:sp>
    </p:spTree>
    <p:extLst>
      <p:ext uri="{BB962C8B-B14F-4D97-AF65-F5344CB8AC3E}">
        <p14:creationId xmlns:p14="http://schemas.microsoft.com/office/powerpoint/2010/main" val="36466025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A1D54E-8D4F-DBE7-0087-1BD61D8632AD}"/>
              </a:ext>
            </a:extLst>
          </p:cNvPr>
          <p:cNvSpPr>
            <a:spLocks noGrp="1"/>
          </p:cNvSpPr>
          <p:nvPr>
            <p:ph type="title"/>
          </p:nvPr>
        </p:nvSpPr>
        <p:spPr/>
        <p:txBody>
          <a:bodyPr/>
          <a:lstStyle/>
          <a:p>
            <a:r>
              <a:rPr lang="en-US" dirty="0"/>
              <a:t>Lexical diversity analyses - MTLD</a:t>
            </a:r>
            <a:endParaRPr lang="he-IL" dirty="0"/>
          </a:p>
        </p:txBody>
      </p:sp>
      <p:sp>
        <p:nvSpPr>
          <p:cNvPr id="3" name="Content Placeholder 2">
            <a:extLst>
              <a:ext uri="{FF2B5EF4-FFF2-40B4-BE49-F238E27FC236}">
                <a16:creationId xmlns:a16="http://schemas.microsoft.com/office/drawing/2014/main" id="{12E20FE1-30B8-47A3-393D-B0F6A5C2FA18}"/>
              </a:ext>
            </a:extLst>
          </p:cNvPr>
          <p:cNvSpPr>
            <a:spLocks noGrp="1"/>
          </p:cNvSpPr>
          <p:nvPr>
            <p:ph idx="1"/>
          </p:nvPr>
        </p:nvSpPr>
        <p:spPr/>
        <p:txBody>
          <a:bodyPr>
            <a:normAutofit/>
          </a:bodyPr>
          <a:lstStyle/>
          <a:p>
            <a:pPr algn="l" rtl="0"/>
            <a:r>
              <a:rPr lang="en-US" sz="3200" dirty="0"/>
              <a:t>A higher MTLD indicates greater lexical diversity, reflecting a richer vocabulary:</a:t>
            </a:r>
            <a:endParaRPr lang="he-IL" sz="3200" dirty="0"/>
          </a:p>
        </p:txBody>
      </p:sp>
      <p:graphicFrame>
        <p:nvGraphicFramePr>
          <p:cNvPr id="5" name="Table 4">
            <a:extLst>
              <a:ext uri="{FF2B5EF4-FFF2-40B4-BE49-F238E27FC236}">
                <a16:creationId xmlns:a16="http://schemas.microsoft.com/office/drawing/2014/main" id="{94C35C1E-9FF5-7A1F-3C8C-2A77DA255708}"/>
              </a:ext>
            </a:extLst>
          </p:cNvPr>
          <p:cNvGraphicFramePr>
            <a:graphicFrameLocks noGrp="1"/>
          </p:cNvGraphicFramePr>
          <p:nvPr/>
        </p:nvGraphicFramePr>
        <p:xfrm>
          <a:off x="1024129" y="3893572"/>
          <a:ext cx="9720070" cy="1473855"/>
        </p:xfrm>
        <a:graphic>
          <a:graphicData uri="http://schemas.openxmlformats.org/drawingml/2006/table">
            <a:tbl>
              <a:tblPr rtl="1" firstRow="1" bandRow="1">
                <a:tableStyleId>{5C22544A-7EE6-4342-B048-85BDC9FD1C3A}</a:tableStyleId>
              </a:tblPr>
              <a:tblGrid>
                <a:gridCol w="1944014">
                  <a:extLst>
                    <a:ext uri="{9D8B030D-6E8A-4147-A177-3AD203B41FA5}">
                      <a16:colId xmlns:a16="http://schemas.microsoft.com/office/drawing/2014/main" val="1766184929"/>
                    </a:ext>
                  </a:extLst>
                </a:gridCol>
                <a:gridCol w="1944014">
                  <a:extLst>
                    <a:ext uri="{9D8B030D-6E8A-4147-A177-3AD203B41FA5}">
                      <a16:colId xmlns:a16="http://schemas.microsoft.com/office/drawing/2014/main" val="736468442"/>
                    </a:ext>
                  </a:extLst>
                </a:gridCol>
                <a:gridCol w="1944014">
                  <a:extLst>
                    <a:ext uri="{9D8B030D-6E8A-4147-A177-3AD203B41FA5}">
                      <a16:colId xmlns:a16="http://schemas.microsoft.com/office/drawing/2014/main" val="3071990527"/>
                    </a:ext>
                  </a:extLst>
                </a:gridCol>
                <a:gridCol w="1944014">
                  <a:extLst>
                    <a:ext uri="{9D8B030D-6E8A-4147-A177-3AD203B41FA5}">
                      <a16:colId xmlns:a16="http://schemas.microsoft.com/office/drawing/2014/main" val="3322638108"/>
                    </a:ext>
                  </a:extLst>
                </a:gridCol>
                <a:gridCol w="1944014">
                  <a:extLst>
                    <a:ext uri="{9D8B030D-6E8A-4147-A177-3AD203B41FA5}">
                      <a16:colId xmlns:a16="http://schemas.microsoft.com/office/drawing/2014/main" val="226381675"/>
                    </a:ext>
                  </a:extLst>
                </a:gridCol>
              </a:tblGrid>
              <a:tr h="491285">
                <a:tc>
                  <a:txBody>
                    <a:bodyPr/>
                    <a:lstStyle/>
                    <a:p>
                      <a:pPr algn="ctr" rtl="0"/>
                      <a:r>
                        <a:rPr lang="en-US" sz="2200" dirty="0"/>
                        <a:t>Hebrew music</a:t>
                      </a:r>
                      <a:endParaRPr lang="he-IL" sz="2200" dirty="0"/>
                    </a:p>
                  </a:txBody>
                  <a:tcPr/>
                </a:tc>
                <a:tc>
                  <a:txBody>
                    <a:bodyPr/>
                    <a:lstStyle/>
                    <a:p>
                      <a:pPr algn="ctr" rtl="0"/>
                      <a:r>
                        <a:rPr lang="en-US" sz="2200" dirty="0"/>
                        <a:t>Rock</a:t>
                      </a:r>
                      <a:endParaRPr lang="he-IL" sz="2200" dirty="0"/>
                    </a:p>
                  </a:txBody>
                  <a:tcPr/>
                </a:tc>
                <a:tc>
                  <a:txBody>
                    <a:bodyPr/>
                    <a:lstStyle/>
                    <a:p>
                      <a:pPr algn="ctr" rtl="0"/>
                      <a:r>
                        <a:rPr lang="en-US" sz="2200" dirty="0"/>
                        <a:t>Pop</a:t>
                      </a:r>
                      <a:endParaRPr lang="he-IL" sz="2200" dirty="0"/>
                    </a:p>
                  </a:txBody>
                  <a:tcPr/>
                </a:tc>
                <a:tc>
                  <a:txBody>
                    <a:bodyPr/>
                    <a:lstStyle/>
                    <a:p>
                      <a:pPr algn="ctr" rtl="0"/>
                      <a:r>
                        <a:rPr lang="en-US" sz="2200" dirty="0"/>
                        <a:t>Oriental</a:t>
                      </a:r>
                      <a:endParaRPr lang="he-IL" sz="2200" dirty="0"/>
                    </a:p>
                  </a:txBody>
                  <a:tcPr/>
                </a:tc>
                <a:tc>
                  <a:txBody>
                    <a:bodyPr/>
                    <a:lstStyle/>
                    <a:p>
                      <a:pPr algn="ctr" rtl="0"/>
                      <a:endParaRPr lang="he-IL" sz="2200" dirty="0"/>
                    </a:p>
                  </a:txBody>
                  <a:tcPr/>
                </a:tc>
                <a:extLst>
                  <a:ext uri="{0D108BD9-81ED-4DB2-BD59-A6C34878D82A}">
                    <a16:rowId xmlns:a16="http://schemas.microsoft.com/office/drawing/2014/main" val="1789283900"/>
                  </a:ext>
                </a:extLst>
              </a:tr>
              <a:tr h="491285">
                <a:tc>
                  <a:txBody>
                    <a:bodyPr/>
                    <a:lstStyle/>
                    <a:p>
                      <a:pPr algn="ctr" rtl="0"/>
                      <a:r>
                        <a:rPr lang="he-IL" sz="2200" dirty="0"/>
                        <a:t>91.9678</a:t>
                      </a:r>
                    </a:p>
                  </a:txBody>
                  <a:tcPr/>
                </a:tc>
                <a:tc>
                  <a:txBody>
                    <a:bodyPr/>
                    <a:lstStyle/>
                    <a:p>
                      <a:pPr algn="ctr" rtl="0"/>
                      <a:r>
                        <a:rPr lang="he-IL" sz="2200" dirty="0"/>
                        <a:t>81.8480</a:t>
                      </a:r>
                    </a:p>
                  </a:txBody>
                  <a:tcPr/>
                </a:tc>
                <a:tc>
                  <a:txBody>
                    <a:bodyPr/>
                    <a:lstStyle/>
                    <a:p>
                      <a:pPr algn="ctr" rtl="0"/>
                      <a:r>
                        <a:rPr lang="he-IL" sz="2200" dirty="0"/>
                        <a:t>76.6364</a:t>
                      </a:r>
                    </a:p>
                  </a:txBody>
                  <a:tcPr/>
                </a:tc>
                <a:tc>
                  <a:txBody>
                    <a:bodyPr/>
                    <a:lstStyle/>
                    <a:p>
                      <a:pPr algn="ctr" rtl="0"/>
                      <a:r>
                        <a:rPr lang="he-IL" sz="2200" dirty="0"/>
                        <a:t>83.0472</a:t>
                      </a:r>
                    </a:p>
                  </a:txBody>
                  <a:tcPr/>
                </a:tc>
                <a:tc>
                  <a:txBody>
                    <a:bodyPr/>
                    <a:lstStyle/>
                    <a:p>
                      <a:pPr algn="ctr" rtl="0"/>
                      <a:r>
                        <a:rPr lang="en-US" sz="2200" dirty="0"/>
                        <a:t>Original</a:t>
                      </a:r>
                      <a:endParaRPr lang="he-IL" sz="2200" dirty="0"/>
                    </a:p>
                  </a:txBody>
                  <a:tcPr/>
                </a:tc>
                <a:extLst>
                  <a:ext uri="{0D108BD9-81ED-4DB2-BD59-A6C34878D82A}">
                    <a16:rowId xmlns:a16="http://schemas.microsoft.com/office/drawing/2014/main" val="2684169577"/>
                  </a:ext>
                </a:extLst>
              </a:tr>
              <a:tr h="491285">
                <a:tc>
                  <a:txBody>
                    <a:bodyPr/>
                    <a:lstStyle/>
                    <a:p>
                      <a:pPr algn="ctr" rtl="0"/>
                      <a:r>
                        <a:rPr lang="he-IL" sz="2200" dirty="0"/>
                        <a:t>43.6412</a:t>
                      </a:r>
                    </a:p>
                  </a:txBody>
                  <a:tcPr/>
                </a:tc>
                <a:tc>
                  <a:txBody>
                    <a:bodyPr/>
                    <a:lstStyle/>
                    <a:p>
                      <a:pPr algn="ctr" rtl="0"/>
                      <a:r>
                        <a:rPr lang="he-IL" sz="2200" dirty="0"/>
                        <a:t>41.5895</a:t>
                      </a:r>
                    </a:p>
                  </a:txBody>
                  <a:tcPr/>
                </a:tc>
                <a:tc>
                  <a:txBody>
                    <a:bodyPr/>
                    <a:lstStyle/>
                    <a:p>
                      <a:pPr algn="ctr" rtl="0"/>
                      <a:r>
                        <a:rPr lang="he-IL" sz="2200" dirty="0"/>
                        <a:t>40.1388</a:t>
                      </a:r>
                    </a:p>
                  </a:txBody>
                  <a:tcPr/>
                </a:tc>
                <a:tc>
                  <a:txBody>
                    <a:bodyPr/>
                    <a:lstStyle/>
                    <a:p>
                      <a:pPr algn="ctr" rtl="0"/>
                      <a:r>
                        <a:rPr lang="he-IL" sz="2200" dirty="0"/>
                        <a:t>41.0547</a:t>
                      </a:r>
                    </a:p>
                  </a:txBody>
                  <a:tcPr/>
                </a:tc>
                <a:tc>
                  <a:txBody>
                    <a:bodyPr/>
                    <a:lstStyle/>
                    <a:p>
                      <a:pPr algn="ctr" rtl="0"/>
                      <a:r>
                        <a:rPr lang="en-US" sz="2200" dirty="0"/>
                        <a:t>Lemmatized</a:t>
                      </a:r>
                      <a:endParaRPr lang="he-IL" sz="2200" dirty="0"/>
                    </a:p>
                  </a:txBody>
                  <a:tcPr/>
                </a:tc>
                <a:extLst>
                  <a:ext uri="{0D108BD9-81ED-4DB2-BD59-A6C34878D82A}">
                    <a16:rowId xmlns:a16="http://schemas.microsoft.com/office/drawing/2014/main" val="2052185050"/>
                  </a:ext>
                </a:extLst>
              </a:tr>
            </a:tbl>
          </a:graphicData>
        </a:graphic>
      </p:graphicFrame>
    </p:spTree>
    <p:extLst>
      <p:ext uri="{BB962C8B-B14F-4D97-AF65-F5344CB8AC3E}">
        <p14:creationId xmlns:p14="http://schemas.microsoft.com/office/powerpoint/2010/main" val="40466759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A1D54E-8D4F-DBE7-0087-1BD61D8632AD}"/>
              </a:ext>
            </a:extLst>
          </p:cNvPr>
          <p:cNvSpPr>
            <a:spLocks noGrp="1"/>
          </p:cNvSpPr>
          <p:nvPr>
            <p:ph type="title"/>
          </p:nvPr>
        </p:nvSpPr>
        <p:spPr/>
        <p:txBody>
          <a:bodyPr/>
          <a:lstStyle/>
          <a:p>
            <a:r>
              <a:rPr lang="en-US" dirty="0"/>
              <a:t>Lexical diversity analyses - MTLD</a:t>
            </a:r>
            <a:endParaRPr lang="he-IL"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12E20FE1-30B8-47A3-393D-B0F6A5C2FA18}"/>
                  </a:ext>
                </a:extLst>
              </p:cNvPr>
              <p:cNvSpPr>
                <a:spLocks noGrp="1"/>
              </p:cNvSpPr>
              <p:nvPr>
                <p:ph idx="1"/>
              </p:nvPr>
            </p:nvSpPr>
            <p:spPr/>
            <p:txBody>
              <a:bodyPr>
                <a:normAutofit lnSpcReduction="10000"/>
              </a:bodyPr>
              <a:lstStyle/>
              <a:p>
                <a:pPr algn="l" rtl="0"/>
                <a:r>
                  <a:rPr lang="en-US" sz="3200" dirty="0"/>
                  <a:t>Observations:</a:t>
                </a:r>
              </a:p>
              <a:p>
                <a:pPr algn="l" rtl="0"/>
                <a:r>
                  <a:rPr lang="en-US" sz="3200" dirty="0"/>
                  <a:t>1. In the non-lemmatized data, Hebrew music is significantly more lexically diverse than the other genres, with pop being significantly less diverse.</a:t>
                </a:r>
              </a:p>
              <a:p>
                <a:pPr algn="l" rtl="0"/>
                <a:r>
                  <a:rPr lang="en-US" sz="3200" dirty="0"/>
                  <a:t>2. In the lemmatized data, as with TTR, averages are almost identical for all genres.</a:t>
                </a:r>
              </a:p>
              <a:p>
                <a:pPr algn="l" rtl="0"/>
                <a:r>
                  <a:rPr lang="en-US" sz="3200" dirty="0"/>
                  <a:t>3. As expected, Lemmatized data </a:t>
                </a:r>
                <a14:m>
                  <m:oMath xmlns:m="http://schemas.openxmlformats.org/officeDocument/2006/math">
                    <m:r>
                      <a:rPr lang="en-US" sz="3200" i="1" smtClean="0">
                        <a:latin typeface="Cambria Math" panose="02040503050406030204" pitchFamily="18" charset="0"/>
                        <a:ea typeface="Cambria Math" panose="02040503050406030204" pitchFamily="18" charset="0"/>
                      </a:rPr>
                      <m:t>→</m:t>
                    </m:r>
                  </m:oMath>
                </a14:m>
                <a:r>
                  <a:rPr lang="en-US" sz="3200" dirty="0"/>
                  <a:t>  less vocabulary diversity </a:t>
                </a:r>
                <a14:m>
                  <m:oMath xmlns:m="http://schemas.openxmlformats.org/officeDocument/2006/math">
                    <m:r>
                      <a:rPr lang="en-US" sz="3200" b="0" i="1" smtClean="0">
                        <a:latin typeface="Cambria Math" panose="02040503050406030204" pitchFamily="18" charset="0"/>
                      </a:rPr>
                      <m:t>→</m:t>
                    </m:r>
                  </m:oMath>
                </a14:m>
                <a:r>
                  <a:rPr lang="en-US" sz="3200" dirty="0"/>
                  <a:t> less lexical diversity.</a:t>
                </a:r>
                <a:endParaRPr lang="he-IL" sz="3200" dirty="0"/>
              </a:p>
            </p:txBody>
          </p:sp>
        </mc:Choice>
        <mc:Fallback>
          <p:sp>
            <p:nvSpPr>
              <p:cNvPr id="3" name="Content Placeholder 2">
                <a:extLst>
                  <a:ext uri="{FF2B5EF4-FFF2-40B4-BE49-F238E27FC236}">
                    <a16:creationId xmlns:a16="http://schemas.microsoft.com/office/drawing/2014/main" id="{12E20FE1-30B8-47A3-393D-B0F6A5C2FA18}"/>
                  </a:ext>
                </a:extLst>
              </p:cNvPr>
              <p:cNvSpPr>
                <a:spLocks noGrp="1" noRot="1" noChangeAspect="1" noMove="1" noResize="1" noEditPoints="1" noAdjustHandles="1" noChangeArrowheads="1" noChangeShapeType="1" noTextEdit="1"/>
              </p:cNvSpPr>
              <p:nvPr>
                <p:ph idx="1"/>
              </p:nvPr>
            </p:nvSpPr>
            <p:spPr>
              <a:blipFill>
                <a:blip r:embed="rId2"/>
                <a:stretch>
                  <a:fillRect l="-1129" t="-4091"/>
                </a:stretch>
              </a:blipFill>
            </p:spPr>
            <p:txBody>
              <a:bodyPr/>
              <a:lstStyle/>
              <a:p>
                <a:r>
                  <a:rPr lang="he-IL">
                    <a:noFill/>
                  </a:rPr>
                  <a:t> </a:t>
                </a:r>
              </a:p>
            </p:txBody>
          </p:sp>
        </mc:Fallback>
      </mc:AlternateContent>
    </p:spTree>
    <p:extLst>
      <p:ext uri="{BB962C8B-B14F-4D97-AF65-F5344CB8AC3E}">
        <p14:creationId xmlns:p14="http://schemas.microsoft.com/office/powerpoint/2010/main" val="41949761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ED4AEB-208C-9C16-873C-8871E187B7BB}"/>
              </a:ext>
            </a:extLst>
          </p:cNvPr>
          <p:cNvSpPr>
            <a:spLocks noGrp="1"/>
          </p:cNvSpPr>
          <p:nvPr>
            <p:ph type="title"/>
          </p:nvPr>
        </p:nvSpPr>
        <p:spPr/>
        <p:txBody>
          <a:bodyPr/>
          <a:lstStyle/>
          <a:p>
            <a:r>
              <a:rPr lang="en-US" dirty="0"/>
              <a:t>Lexical diversity analyses</a:t>
            </a:r>
            <a:endParaRPr lang="he-IL"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5EE1F715-6150-207D-FF3E-1E8615D160B9}"/>
                  </a:ext>
                </a:extLst>
              </p:cNvPr>
              <p:cNvSpPr>
                <a:spLocks noGrp="1"/>
              </p:cNvSpPr>
              <p:nvPr>
                <p:ph idx="1"/>
              </p:nvPr>
            </p:nvSpPr>
            <p:spPr/>
            <p:txBody>
              <a:bodyPr>
                <a:normAutofit fontScale="92500" lnSpcReduction="10000"/>
              </a:bodyPr>
              <a:lstStyle/>
              <a:p>
                <a:pPr algn="l" rtl="0"/>
                <a:r>
                  <a:rPr lang="en-US" sz="3200" dirty="0"/>
                  <a:t>Limitations:</a:t>
                </a:r>
              </a:p>
              <a:p>
                <a:pPr algn="l" rtl="0"/>
                <a:r>
                  <a:rPr lang="en-US" sz="3200" dirty="0"/>
                  <a:t>1. Does not work well for texts </a:t>
                </a:r>
                <a14:m>
                  <m:oMath xmlns:m="http://schemas.openxmlformats.org/officeDocument/2006/math">
                    <m:r>
                      <a:rPr lang="en-US" sz="3200" b="0" i="1" smtClean="0">
                        <a:latin typeface="Cambria Math" panose="02040503050406030204" pitchFamily="18" charset="0"/>
                      </a:rPr>
                      <m:t>≤</m:t>
                    </m:r>
                  </m:oMath>
                </a14:m>
                <a:r>
                  <a:rPr lang="en-US" sz="3200" dirty="0"/>
                  <a:t> 100 words.</a:t>
                </a:r>
              </a:p>
              <a:p>
                <a:pPr algn="l" rtl="0"/>
                <a:r>
                  <a:rPr lang="en-US" sz="3200" dirty="0"/>
                  <a:t>2. Song chorus may negatively affect the lexical diversity of the text.</a:t>
                </a:r>
              </a:p>
              <a:p>
                <a:pPr algn="l" rtl="0"/>
                <a:endParaRPr lang="en-US" sz="3200" dirty="0"/>
              </a:p>
              <a:p>
                <a:pPr algn="l" rtl="0"/>
                <a:r>
                  <a:rPr lang="en-US" sz="3200" dirty="0">
                    <a:hlinkClick r:id="rId2"/>
                  </a:rPr>
                  <a:t>https://www.researchgate.net/publication/272876507_Relationships_between_text_length_and_lexical_diversity_measures_Can_we_use_short_texts_of_less_than_100_tokens</a:t>
                </a:r>
                <a:endParaRPr lang="en-US" sz="3200" dirty="0"/>
              </a:p>
              <a:p>
                <a:pPr algn="l" rtl="0"/>
                <a:endParaRPr lang="he-IL" sz="3200" dirty="0"/>
              </a:p>
            </p:txBody>
          </p:sp>
        </mc:Choice>
        <mc:Fallback>
          <p:sp>
            <p:nvSpPr>
              <p:cNvPr id="3" name="Content Placeholder 2">
                <a:extLst>
                  <a:ext uri="{FF2B5EF4-FFF2-40B4-BE49-F238E27FC236}">
                    <a16:creationId xmlns:a16="http://schemas.microsoft.com/office/drawing/2014/main" id="{5EE1F715-6150-207D-FF3E-1E8615D160B9}"/>
                  </a:ext>
                </a:extLst>
              </p:cNvPr>
              <p:cNvSpPr>
                <a:spLocks noGrp="1" noRot="1" noChangeAspect="1" noMove="1" noResize="1" noEditPoints="1" noAdjustHandles="1" noChangeArrowheads="1" noChangeShapeType="1" noTextEdit="1"/>
              </p:cNvSpPr>
              <p:nvPr>
                <p:ph idx="1"/>
              </p:nvPr>
            </p:nvSpPr>
            <p:spPr>
              <a:blipFill>
                <a:blip r:embed="rId3"/>
                <a:stretch>
                  <a:fillRect l="-1004" t="-3939" r="-1945"/>
                </a:stretch>
              </a:blipFill>
            </p:spPr>
            <p:txBody>
              <a:bodyPr/>
              <a:lstStyle/>
              <a:p>
                <a:r>
                  <a:rPr lang="he-IL">
                    <a:noFill/>
                  </a:rPr>
                  <a:t> </a:t>
                </a:r>
              </a:p>
            </p:txBody>
          </p:sp>
        </mc:Fallback>
      </mc:AlternateContent>
    </p:spTree>
    <p:extLst>
      <p:ext uri="{BB962C8B-B14F-4D97-AF65-F5344CB8AC3E}">
        <p14:creationId xmlns:p14="http://schemas.microsoft.com/office/powerpoint/2010/main" val="16846534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42A0EE-582C-26B8-AAA9-DACC9A7C7917}"/>
              </a:ext>
            </a:extLst>
          </p:cNvPr>
          <p:cNvSpPr>
            <a:spLocks noGrp="1"/>
          </p:cNvSpPr>
          <p:nvPr>
            <p:ph type="title"/>
          </p:nvPr>
        </p:nvSpPr>
        <p:spPr/>
        <p:txBody>
          <a:bodyPr/>
          <a:lstStyle/>
          <a:p>
            <a:r>
              <a:rPr lang="en-US" dirty="0"/>
              <a:t>methodology</a:t>
            </a:r>
            <a:endParaRPr lang="he-IL" dirty="0"/>
          </a:p>
        </p:txBody>
      </p:sp>
      <p:sp>
        <p:nvSpPr>
          <p:cNvPr id="3" name="Content Placeholder 2">
            <a:extLst>
              <a:ext uri="{FF2B5EF4-FFF2-40B4-BE49-F238E27FC236}">
                <a16:creationId xmlns:a16="http://schemas.microsoft.com/office/drawing/2014/main" id="{D7A4B336-82FB-F50C-B385-D015ADB2CC77}"/>
              </a:ext>
            </a:extLst>
          </p:cNvPr>
          <p:cNvSpPr>
            <a:spLocks noGrp="1"/>
          </p:cNvSpPr>
          <p:nvPr>
            <p:ph idx="1"/>
          </p:nvPr>
        </p:nvSpPr>
        <p:spPr/>
        <p:txBody>
          <a:bodyPr>
            <a:noAutofit/>
          </a:bodyPr>
          <a:lstStyle/>
          <a:p>
            <a:pPr algn="l" rtl="0"/>
            <a:r>
              <a:rPr lang="en-US" sz="3200" dirty="0"/>
              <a:t>The following was performed to try to answer the project objectives (on </a:t>
            </a:r>
            <a:r>
              <a:rPr lang="en-US" sz="3200" u="sng" dirty="0"/>
              <a:t>both</a:t>
            </a:r>
            <a:r>
              <a:rPr lang="en-US" sz="3200" dirty="0"/>
              <a:t> original and lemmatized data):</a:t>
            </a:r>
          </a:p>
          <a:p>
            <a:pPr algn="l" rtl="0"/>
            <a:r>
              <a:rPr lang="en-US" sz="3200" dirty="0"/>
              <a:t>- Lexical Diversity Analysis</a:t>
            </a:r>
          </a:p>
          <a:p>
            <a:pPr algn="l" rtl="0"/>
            <a:r>
              <a:rPr lang="en-US" sz="3200" dirty="0">
                <a:solidFill>
                  <a:schemeClr val="accent2">
                    <a:lumMod val="75000"/>
                  </a:schemeClr>
                </a:solidFill>
              </a:rPr>
              <a:t>- Topic modeling</a:t>
            </a:r>
          </a:p>
          <a:p>
            <a:pPr algn="l" rtl="0"/>
            <a:r>
              <a:rPr lang="en-US" sz="3200" dirty="0"/>
              <a:t>- Text embeddings extraction and visualization</a:t>
            </a:r>
          </a:p>
          <a:p>
            <a:pPr algn="l" rtl="0"/>
            <a:r>
              <a:rPr lang="en-US" sz="3200" dirty="0"/>
              <a:t>- Genre prediction</a:t>
            </a:r>
          </a:p>
          <a:p>
            <a:pPr algn="l" rtl="0"/>
            <a:r>
              <a:rPr lang="en-US" sz="3200" dirty="0"/>
              <a:t>- Author identification</a:t>
            </a:r>
          </a:p>
          <a:p>
            <a:pPr algn="l" rtl="0"/>
            <a:endParaRPr lang="he-IL" sz="3200" dirty="0"/>
          </a:p>
        </p:txBody>
      </p:sp>
    </p:spTree>
    <p:extLst>
      <p:ext uri="{BB962C8B-B14F-4D97-AF65-F5344CB8AC3E}">
        <p14:creationId xmlns:p14="http://schemas.microsoft.com/office/powerpoint/2010/main" val="6328750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BB025F-7625-94D3-6752-26356F0C5D16}"/>
              </a:ext>
            </a:extLst>
          </p:cNvPr>
          <p:cNvSpPr>
            <a:spLocks noGrp="1"/>
          </p:cNvSpPr>
          <p:nvPr>
            <p:ph type="title"/>
          </p:nvPr>
        </p:nvSpPr>
        <p:spPr/>
        <p:txBody>
          <a:bodyPr/>
          <a:lstStyle/>
          <a:p>
            <a:r>
              <a:rPr lang="en-US" dirty="0"/>
              <a:t>TOPIC MODELING</a:t>
            </a:r>
            <a:endParaRPr lang="he-IL" dirty="0"/>
          </a:p>
        </p:txBody>
      </p:sp>
      <p:sp>
        <p:nvSpPr>
          <p:cNvPr id="3" name="Content Placeholder 2">
            <a:extLst>
              <a:ext uri="{FF2B5EF4-FFF2-40B4-BE49-F238E27FC236}">
                <a16:creationId xmlns:a16="http://schemas.microsoft.com/office/drawing/2014/main" id="{9DF17224-13AA-37EE-F980-A4E6381BE59B}"/>
              </a:ext>
            </a:extLst>
          </p:cNvPr>
          <p:cNvSpPr>
            <a:spLocks noGrp="1"/>
          </p:cNvSpPr>
          <p:nvPr>
            <p:ph idx="1"/>
          </p:nvPr>
        </p:nvSpPr>
        <p:spPr/>
        <p:txBody>
          <a:bodyPr>
            <a:normAutofit/>
          </a:bodyPr>
          <a:lstStyle/>
          <a:p>
            <a:pPr algn="l" rtl="0"/>
            <a:r>
              <a:rPr lang="en-US" sz="3200" dirty="0"/>
              <a:t>Topic modeling is a statistical technique used to discover the hidden thematic structure within a collection of documents, identifying groups of words that frequently appear together and represent underlying topics. It helps in organizing and summarizing large text corpora by assigning each document a mixture of topics, making it easier to understand the main themes.</a:t>
            </a:r>
            <a:endParaRPr lang="he-IL" sz="3200" dirty="0"/>
          </a:p>
        </p:txBody>
      </p:sp>
    </p:spTree>
    <p:extLst>
      <p:ext uri="{BB962C8B-B14F-4D97-AF65-F5344CB8AC3E}">
        <p14:creationId xmlns:p14="http://schemas.microsoft.com/office/powerpoint/2010/main" val="16261450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96015-04B8-BB07-079E-82300FE8FC6E}"/>
              </a:ext>
            </a:extLst>
          </p:cNvPr>
          <p:cNvSpPr>
            <a:spLocks noGrp="1"/>
          </p:cNvSpPr>
          <p:nvPr>
            <p:ph type="title"/>
          </p:nvPr>
        </p:nvSpPr>
        <p:spPr/>
        <p:txBody>
          <a:bodyPr/>
          <a:lstStyle/>
          <a:p>
            <a:r>
              <a:rPr lang="en-US" dirty="0"/>
              <a:t>TOPIC MODELING</a:t>
            </a:r>
            <a:endParaRPr lang="he-IL" dirty="0"/>
          </a:p>
        </p:txBody>
      </p:sp>
      <p:sp>
        <p:nvSpPr>
          <p:cNvPr id="3" name="Content Placeholder 2">
            <a:extLst>
              <a:ext uri="{FF2B5EF4-FFF2-40B4-BE49-F238E27FC236}">
                <a16:creationId xmlns:a16="http://schemas.microsoft.com/office/drawing/2014/main" id="{E3908BEF-FB67-50DF-61CD-29B7092C241D}"/>
              </a:ext>
            </a:extLst>
          </p:cNvPr>
          <p:cNvSpPr>
            <a:spLocks noGrp="1"/>
          </p:cNvSpPr>
          <p:nvPr>
            <p:ph idx="1"/>
          </p:nvPr>
        </p:nvSpPr>
        <p:spPr/>
        <p:txBody>
          <a:bodyPr>
            <a:normAutofit/>
          </a:bodyPr>
          <a:lstStyle/>
          <a:p>
            <a:pPr algn="l" rtl="0"/>
            <a:r>
              <a:rPr lang="en-US" sz="3200" dirty="0"/>
              <a:t>Topic modeling can provide information regarding:</a:t>
            </a:r>
          </a:p>
          <a:p>
            <a:pPr algn="l" rtl="0"/>
            <a:r>
              <a:rPr lang="en-US" sz="3200" dirty="0"/>
              <a:t>- The vocabulary richness across genres, providing insights into the complexity and uniqueness of the language used in each genre.</a:t>
            </a:r>
          </a:p>
          <a:p>
            <a:pPr algn="l" rtl="0"/>
            <a:r>
              <a:rPr lang="en-US" sz="3200" dirty="0"/>
              <a:t>- Discover unique or dominant topics in each genre, highlighting common themes or subjects that characterize the genre.</a:t>
            </a:r>
            <a:endParaRPr lang="he-IL" sz="3200" dirty="0"/>
          </a:p>
        </p:txBody>
      </p:sp>
    </p:spTree>
    <p:extLst>
      <p:ext uri="{BB962C8B-B14F-4D97-AF65-F5344CB8AC3E}">
        <p14:creationId xmlns:p14="http://schemas.microsoft.com/office/powerpoint/2010/main" val="20546521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22E9C8-E188-D2B7-E616-6A415879F59C}"/>
              </a:ext>
            </a:extLst>
          </p:cNvPr>
          <p:cNvSpPr>
            <a:spLocks noGrp="1"/>
          </p:cNvSpPr>
          <p:nvPr>
            <p:ph type="title"/>
          </p:nvPr>
        </p:nvSpPr>
        <p:spPr>
          <a:xfrm>
            <a:off x="1024128" y="585216"/>
            <a:ext cx="9720072" cy="5742432"/>
          </a:xfrm>
        </p:spPr>
        <p:txBody>
          <a:bodyPr>
            <a:normAutofit/>
          </a:bodyPr>
          <a:lstStyle/>
          <a:p>
            <a:r>
              <a:rPr lang="en-US" dirty="0"/>
              <a:t>In 2021, the singer </a:t>
            </a:r>
            <a:r>
              <a:rPr lang="en-US" dirty="0" err="1"/>
              <a:t>yehoram</a:t>
            </a:r>
            <a:r>
              <a:rPr lang="en-US" dirty="0"/>
              <a:t> </a:t>
            </a:r>
            <a:r>
              <a:rPr lang="en-US" dirty="0" err="1"/>
              <a:t>gaon</a:t>
            </a:r>
            <a:r>
              <a:rPr lang="en-US" dirty="0"/>
              <a:t> criticized oriental music, calling it trash, and claiming that its language was flawed, poor and ungrammatical.</a:t>
            </a:r>
            <a:endParaRPr lang="he-IL" dirty="0"/>
          </a:p>
        </p:txBody>
      </p:sp>
    </p:spTree>
    <p:extLst>
      <p:ext uri="{BB962C8B-B14F-4D97-AF65-F5344CB8AC3E}">
        <p14:creationId xmlns:p14="http://schemas.microsoft.com/office/powerpoint/2010/main" val="14712630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colorful circular chart with text&#10;&#10;Description automatically generated">
            <a:extLst>
              <a:ext uri="{FF2B5EF4-FFF2-40B4-BE49-F238E27FC236}">
                <a16:creationId xmlns:a16="http://schemas.microsoft.com/office/drawing/2014/main" id="{F9F4B6B5-45EB-3C54-BC5C-99D79A948E2A}"/>
              </a:ext>
            </a:extLst>
          </p:cNvPr>
          <p:cNvPicPr>
            <a:picLocks noChangeAspect="1"/>
          </p:cNvPicPr>
          <p:nvPr/>
        </p:nvPicPr>
        <p:blipFill rotWithShape="1">
          <a:blip r:embed="rId2">
            <a:extLst>
              <a:ext uri="{28A0092B-C50C-407E-A947-70E740481C1C}">
                <a14:useLocalDpi xmlns:a14="http://schemas.microsoft.com/office/drawing/2010/main" val="0"/>
              </a:ext>
            </a:extLst>
          </a:blip>
          <a:srcRect l="13888" t="6017" r="9885" b="6177"/>
          <a:stretch/>
        </p:blipFill>
        <p:spPr>
          <a:xfrm>
            <a:off x="6754764" y="3429000"/>
            <a:ext cx="3563699" cy="3283974"/>
          </a:xfrm>
          <a:prstGeom prst="rect">
            <a:avLst/>
          </a:prstGeom>
        </p:spPr>
      </p:pic>
      <p:pic>
        <p:nvPicPr>
          <p:cNvPr id="9" name="Picture 8" descr="A colorful pie chart with text&#10;&#10;Description automatically generated">
            <a:extLst>
              <a:ext uri="{FF2B5EF4-FFF2-40B4-BE49-F238E27FC236}">
                <a16:creationId xmlns:a16="http://schemas.microsoft.com/office/drawing/2014/main" id="{606E7F23-4318-5C8F-BB18-EC52950E7E75}"/>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7625" b="92750" l="10000" r="90000">
                        <a14:foregroundMark x1="26300" y1="13875" x2="11600" y2="29750"/>
                        <a14:foregroundMark x1="11600" y1="29750" x2="8700" y2="44000"/>
                        <a14:foregroundMark x1="8700" y1="44000" x2="16600" y2="76125"/>
                        <a14:foregroundMark x1="16600" y1="76125" x2="24300" y2="86875"/>
                        <a14:foregroundMark x1="24300" y1="86875" x2="51700" y2="95125"/>
                        <a14:foregroundMark x1="51700" y1="95125" x2="81700" y2="90875"/>
                        <a14:foregroundMark x1="81700" y1="90875" x2="91000" y2="81000"/>
                        <a14:foregroundMark x1="91000" y1="81000" x2="96900" y2="65000"/>
                        <a14:foregroundMark x1="96900" y1="65000" x2="96700" y2="51625"/>
                        <a14:foregroundMark x1="96700" y1="51625" x2="89300" y2="20125"/>
                        <a14:foregroundMark x1="89300" y1="20125" x2="70700" y2="9500"/>
                        <a14:foregroundMark x1="70700" y1="9500" x2="43500" y2="6250"/>
                        <a14:foregroundMark x1="43500" y1="6250" x2="26900" y2="9875"/>
                        <a14:foregroundMark x1="26900" y1="9875" x2="24800" y2="15000"/>
                        <a14:foregroundMark x1="32800" y1="84625" x2="44200" y2="88500"/>
                        <a14:foregroundMark x1="44200" y1="88500" x2="42900" y2="88875"/>
                        <a14:foregroundMark x1="32400" y1="83375" x2="20900" y2="82750"/>
                        <a14:foregroundMark x1="20900" y1="82750" x2="15200" y2="54875"/>
                        <a14:foregroundMark x1="15200" y1="54875" x2="10900" y2="60250"/>
                        <a14:foregroundMark x1="15400" y1="49375" x2="18800" y2="70000"/>
                        <a14:foregroundMark x1="18800" y1="70000" x2="26400" y2="84375"/>
                        <a14:foregroundMark x1="26400" y1="84375" x2="25000" y2="67375"/>
                        <a14:foregroundMark x1="25000" y1="67375" x2="20700" y2="54375"/>
                        <a14:foregroundMark x1="20700" y1="54375" x2="16800" y2="63125"/>
                        <a14:foregroundMark x1="17700" y1="65250" x2="31500" y2="82625"/>
                        <a14:foregroundMark x1="31500" y1="82625" x2="61100" y2="93875"/>
                        <a14:foregroundMark x1="61100" y1="93875" x2="73800" y2="92750"/>
                        <a14:foregroundMark x1="73800" y1="92750" x2="84000" y2="80375"/>
                        <a14:foregroundMark x1="84000" y1="80375" x2="87500" y2="61625"/>
                        <a14:foregroundMark x1="87500" y1="61625" x2="77500" y2="56375"/>
                        <a14:foregroundMark x1="77500" y1="56375" x2="20500" y2="55625"/>
                        <a14:foregroundMark x1="20500" y1="55625" x2="19300" y2="67000"/>
                        <a14:foregroundMark x1="41900" y1="79125" x2="49600" y2="88750"/>
                        <a14:foregroundMark x1="49600" y1="88750" x2="75000" y2="90750"/>
                        <a14:foregroundMark x1="75000" y1="90750" x2="85600" y2="70375"/>
                        <a14:foregroundMark x1="85600" y1="70375" x2="70100" y2="60625"/>
                        <a14:foregroundMark x1="70100" y1="60625" x2="49900" y2="73250"/>
                        <a14:foregroundMark x1="49900" y1="73250" x2="43700" y2="85125"/>
                        <a14:foregroundMark x1="26100" y1="67875" x2="33700" y2="82125"/>
                        <a14:foregroundMark x1="33700" y1="82125" x2="26100" y2="64375"/>
                        <a14:foregroundMark x1="26100" y1="64375" x2="19100" y2="60000"/>
                        <a14:foregroundMark x1="78400" y1="64875" x2="70800" y2="79750"/>
                        <a14:foregroundMark x1="70800" y1="79750" x2="78700" y2="70625"/>
                        <a14:foregroundMark x1="78700" y1="70625" x2="78900" y2="69125"/>
                        <a14:foregroundMark x1="71700" y1="76500" x2="49900" y2="85250"/>
                        <a14:foregroundMark x1="49900" y1="85250" x2="65100" y2="85500"/>
                        <a14:foregroundMark x1="65100" y1="85500" x2="75100" y2="80750"/>
                        <a14:foregroundMark x1="75100" y1="80750" x2="71700" y2="81000"/>
                        <a14:foregroundMark x1="16200" y1="34750" x2="13700" y2="51000"/>
                        <a14:foregroundMark x1="13700" y1="51000" x2="27000" y2="48125"/>
                        <a14:foregroundMark x1="27000" y1="48125" x2="20600" y2="28625"/>
                        <a14:foregroundMark x1="20600" y1="28625" x2="16200" y2="35000"/>
                        <a14:foregroundMark x1="18500" y1="33375" x2="15900" y2="49500"/>
                        <a14:foregroundMark x1="15900" y1="49500" x2="26000" y2="39875"/>
                        <a14:foregroundMark x1="26000" y1="39875" x2="18100" y2="35750"/>
                        <a14:foregroundMark x1="26300" y1="20250" x2="21700" y2="35375"/>
                        <a14:foregroundMark x1="21700" y1="35375" x2="31100" y2="28875"/>
                        <a14:foregroundMark x1="31100" y1="28875" x2="26500" y2="20250"/>
                        <a14:foregroundMark x1="39300" y1="13625" x2="26400" y2="17750"/>
                        <a14:foregroundMark x1="26400" y1="17750" x2="38600" y2="21250"/>
                        <a14:foregroundMark x1="38600" y1="21250" x2="40400" y2="12875"/>
                        <a14:foregroundMark x1="48200" y1="8125" x2="37500" y2="11875"/>
                        <a14:foregroundMark x1="37500" y1="11875" x2="47400" y2="16250"/>
                        <a14:foregroundMark x1="47400" y1="16250" x2="43700" y2="9750"/>
                        <a14:foregroundMark x1="54500" y1="8125" x2="64400" y2="11500"/>
                        <a14:foregroundMark x1="64400" y1="11500" x2="54900" y2="10500"/>
                        <a14:foregroundMark x1="57000" y1="15500" x2="77200" y2="20625"/>
                        <a14:foregroundMark x1="77200" y1="20625" x2="89100" y2="47625"/>
                        <a14:foregroundMark x1="89100" y1="47625" x2="81300" y2="61750"/>
                        <a14:foregroundMark x1="81300" y1="61750" x2="56400" y2="16250"/>
                        <a14:foregroundMark x1="65800" y1="18375" x2="73400" y2="28000"/>
                        <a14:foregroundMark x1="73400" y1="28000" x2="82100" y2="51125"/>
                        <a14:foregroundMark x1="82100" y1="51125" x2="77700" y2="26875"/>
                        <a14:foregroundMark x1="77700" y1="26875" x2="73000" y2="21000"/>
                        <a14:foregroundMark x1="75700" y1="76250" x2="68100" y2="87375"/>
                        <a14:foregroundMark x1="68100" y1="87375" x2="79200" y2="76750"/>
                        <a14:foregroundMark x1="79200" y1="76750" x2="77800" y2="75125"/>
                        <a14:foregroundMark x1="44600" y1="10000" x2="56300" y2="14000"/>
                        <a14:foregroundMark x1="56300" y1="14000" x2="54500" y2="9750"/>
                        <a14:foregroundMark x1="56200" y1="10500" x2="58000" y2="11625"/>
                        <a14:foregroundMark x1="62000" y1="9500" x2="61000" y2="10750"/>
                        <a14:foregroundMark x1="56400" y1="9250" x2="66400" y2="15750"/>
                        <a14:foregroundMark x1="66400" y1="15750" x2="56700" y2="7625"/>
                        <a14:foregroundMark x1="56700" y1="7625" x2="54300" y2="7875"/>
                        <a14:foregroundMark x1="85200" y1="47625" x2="84100" y2="60375"/>
                        <a14:foregroundMark x1="84100" y1="60375" x2="85400" y2="48625"/>
                      </a14:backgroundRemoval>
                    </a14:imgEffect>
                  </a14:imgLayer>
                </a14:imgProps>
              </a:ext>
              <a:ext uri="{28A0092B-C50C-407E-A947-70E740481C1C}">
                <a14:useLocalDpi xmlns:a14="http://schemas.microsoft.com/office/drawing/2010/main" val="0"/>
              </a:ext>
            </a:extLst>
          </a:blip>
          <a:stretch>
            <a:fillRect/>
          </a:stretch>
        </p:blipFill>
        <p:spPr>
          <a:xfrm>
            <a:off x="2364776" y="3218540"/>
            <a:ext cx="4675118" cy="3740094"/>
          </a:xfrm>
          <a:prstGeom prst="rect">
            <a:avLst/>
          </a:prstGeom>
        </p:spPr>
      </p:pic>
      <p:pic>
        <p:nvPicPr>
          <p:cNvPr id="13" name="Picture 12" descr="A colorful circular chart with numbers and text&#10;&#10;Description automatically generated">
            <a:extLst>
              <a:ext uri="{FF2B5EF4-FFF2-40B4-BE49-F238E27FC236}">
                <a16:creationId xmlns:a16="http://schemas.microsoft.com/office/drawing/2014/main" id="{AA83EC5B-CAEF-5EEA-937A-B9C05CC39950}"/>
              </a:ext>
            </a:extLst>
          </p:cNvPr>
          <p:cNvPicPr>
            <a:picLocks noChangeAspect="1"/>
          </p:cNvPicPr>
          <p:nvPr/>
        </p:nvPicPr>
        <p:blipFill rotWithShape="1">
          <a:blip r:embed="rId5">
            <a:extLst>
              <a:ext uri="{28A0092B-C50C-407E-A947-70E740481C1C}">
                <a14:useLocalDpi xmlns:a14="http://schemas.microsoft.com/office/drawing/2010/main" val="0"/>
              </a:ext>
            </a:extLst>
          </a:blip>
          <a:srcRect l="14628" t="6105" r="9145" b="6091"/>
          <a:stretch/>
        </p:blipFill>
        <p:spPr>
          <a:xfrm>
            <a:off x="8268930" y="278548"/>
            <a:ext cx="3563699" cy="3283974"/>
          </a:xfrm>
          <a:prstGeom prst="rect">
            <a:avLst/>
          </a:prstGeom>
        </p:spPr>
      </p:pic>
      <p:pic>
        <p:nvPicPr>
          <p:cNvPr id="15" name="Picture 14" descr="A colorful circular chart with text&#10;&#10;Description automatically generated">
            <a:extLst>
              <a:ext uri="{FF2B5EF4-FFF2-40B4-BE49-F238E27FC236}">
                <a16:creationId xmlns:a16="http://schemas.microsoft.com/office/drawing/2014/main" id="{EE06E855-3570-DFE0-65C7-C26C46D45982}"/>
              </a:ext>
            </a:extLst>
          </p:cNvPr>
          <p:cNvPicPr>
            <a:picLocks noChangeAspect="1"/>
          </p:cNvPicPr>
          <p:nvPr/>
        </p:nvPicPr>
        <p:blipFill rotWithShape="1">
          <a:blip r:embed="rId6">
            <a:extLst>
              <a:ext uri="{28A0092B-C50C-407E-A947-70E740481C1C}">
                <a14:useLocalDpi xmlns:a14="http://schemas.microsoft.com/office/drawing/2010/main" val="0"/>
              </a:ext>
            </a:extLst>
          </a:blip>
          <a:srcRect l="14627" t="7214" r="11343" b="7610"/>
          <a:stretch/>
        </p:blipFill>
        <p:spPr>
          <a:xfrm>
            <a:off x="4621156" y="278548"/>
            <a:ext cx="3460955" cy="3185652"/>
          </a:xfrm>
          <a:prstGeom prst="rect">
            <a:avLst/>
          </a:prstGeom>
        </p:spPr>
      </p:pic>
      <p:sp>
        <p:nvSpPr>
          <p:cNvPr id="18" name="Title 1">
            <a:extLst>
              <a:ext uri="{FF2B5EF4-FFF2-40B4-BE49-F238E27FC236}">
                <a16:creationId xmlns:a16="http://schemas.microsoft.com/office/drawing/2014/main" id="{DD72FE1A-426B-6ACB-F067-0D9BB42FB599}"/>
              </a:ext>
            </a:extLst>
          </p:cNvPr>
          <p:cNvSpPr>
            <a:spLocks noGrp="1"/>
          </p:cNvSpPr>
          <p:nvPr>
            <p:ph type="title"/>
          </p:nvPr>
        </p:nvSpPr>
        <p:spPr>
          <a:xfrm>
            <a:off x="1024128" y="585215"/>
            <a:ext cx="3193911" cy="2843785"/>
          </a:xfrm>
        </p:spPr>
        <p:txBody>
          <a:bodyPr/>
          <a:lstStyle/>
          <a:p>
            <a:r>
              <a:rPr lang="en-US" dirty="0"/>
              <a:t>TOPIC MODELING – </a:t>
            </a:r>
            <a:br>
              <a:rPr lang="en-US" dirty="0"/>
            </a:br>
            <a:r>
              <a:rPr lang="en-US" dirty="0"/>
              <a:t>original Data</a:t>
            </a:r>
            <a:endParaRPr lang="he-IL" dirty="0"/>
          </a:p>
        </p:txBody>
      </p:sp>
    </p:spTree>
    <p:extLst>
      <p:ext uri="{BB962C8B-B14F-4D97-AF65-F5344CB8AC3E}">
        <p14:creationId xmlns:p14="http://schemas.microsoft.com/office/powerpoint/2010/main" val="32439647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DD72FE1A-426B-6ACB-F067-0D9BB42FB599}"/>
              </a:ext>
            </a:extLst>
          </p:cNvPr>
          <p:cNvSpPr>
            <a:spLocks noGrp="1"/>
          </p:cNvSpPr>
          <p:nvPr>
            <p:ph type="title"/>
          </p:nvPr>
        </p:nvSpPr>
        <p:spPr>
          <a:xfrm>
            <a:off x="1024128" y="585215"/>
            <a:ext cx="10361627" cy="1548385"/>
          </a:xfrm>
        </p:spPr>
        <p:txBody>
          <a:bodyPr/>
          <a:lstStyle/>
          <a:p>
            <a:r>
              <a:rPr lang="en-US" dirty="0"/>
              <a:t>TOPIC MODELING – original Data</a:t>
            </a:r>
            <a:endParaRPr lang="he-IL" dirty="0"/>
          </a:p>
        </p:txBody>
      </p:sp>
      <p:sp>
        <p:nvSpPr>
          <p:cNvPr id="3" name="TextBox 2">
            <a:extLst>
              <a:ext uri="{FF2B5EF4-FFF2-40B4-BE49-F238E27FC236}">
                <a16:creationId xmlns:a16="http://schemas.microsoft.com/office/drawing/2014/main" id="{E26C8985-4162-FE09-3DAE-4E3EAFDE99C4}"/>
              </a:ext>
            </a:extLst>
          </p:cNvPr>
          <p:cNvSpPr txBox="1"/>
          <p:nvPr/>
        </p:nvSpPr>
        <p:spPr>
          <a:xfrm>
            <a:off x="2621083" y="3922305"/>
            <a:ext cx="6096000" cy="1754326"/>
          </a:xfrm>
          <a:prstGeom prst="rect">
            <a:avLst/>
          </a:prstGeom>
          <a:noFill/>
        </p:spPr>
        <p:txBody>
          <a:bodyPr wrap="square">
            <a:spAutoFit/>
          </a:bodyPr>
          <a:lstStyle/>
          <a:p>
            <a:pPr algn="r" rtl="1"/>
            <a:r>
              <a:rPr lang="he-IL" dirty="0"/>
              <a:t>איך, רוצה, איתך, שלי, הכל, שלך, שוב, הלב, אהבה, אולי, בי, כבר, איתי, יודעת, תמיד, אוהב, שאת, שלא, עכשיו, פעם, בך, להיות, שאני, אין, יודע, בכל, אלייך, לעולם, לאהוב, אלי, האהבה, יכול, הלילה, ממך, בשבילך, שיש, כאן, חיי, פתאום, תגידי, מילים, עלייך, כשאת, עלי, אהיה, אוהבת, החיים, ליבי, יום, תני</a:t>
            </a:r>
          </a:p>
        </p:txBody>
      </p:sp>
      <p:sp>
        <p:nvSpPr>
          <p:cNvPr id="4" name="Content Placeholder 2">
            <a:extLst>
              <a:ext uri="{FF2B5EF4-FFF2-40B4-BE49-F238E27FC236}">
                <a16:creationId xmlns:a16="http://schemas.microsoft.com/office/drawing/2014/main" id="{CBBB53A7-E01C-53D4-A8C0-67A1A6522442}"/>
              </a:ext>
            </a:extLst>
          </p:cNvPr>
          <p:cNvSpPr>
            <a:spLocks noGrp="1"/>
          </p:cNvSpPr>
          <p:nvPr>
            <p:ph idx="1"/>
          </p:nvPr>
        </p:nvSpPr>
        <p:spPr>
          <a:xfrm>
            <a:off x="1024128" y="2286000"/>
            <a:ext cx="9720071" cy="4023360"/>
          </a:xfrm>
        </p:spPr>
        <p:txBody>
          <a:bodyPr>
            <a:normAutofit/>
          </a:bodyPr>
          <a:lstStyle/>
          <a:p>
            <a:pPr algn="l" rtl="0"/>
            <a:r>
              <a:rPr lang="en-US" sz="3200" dirty="0"/>
              <a:t>Topic 29, the love song topic, is the most dominant topic in all genres except Hebrew music. With the highest representation in oriental music:</a:t>
            </a:r>
            <a:endParaRPr lang="he-IL" sz="3200" dirty="0"/>
          </a:p>
        </p:txBody>
      </p:sp>
    </p:spTree>
    <p:extLst>
      <p:ext uri="{BB962C8B-B14F-4D97-AF65-F5344CB8AC3E}">
        <p14:creationId xmlns:p14="http://schemas.microsoft.com/office/powerpoint/2010/main" val="18246921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DD72FE1A-426B-6ACB-F067-0D9BB42FB599}"/>
              </a:ext>
            </a:extLst>
          </p:cNvPr>
          <p:cNvSpPr>
            <a:spLocks noGrp="1"/>
          </p:cNvSpPr>
          <p:nvPr>
            <p:ph type="title"/>
          </p:nvPr>
        </p:nvSpPr>
        <p:spPr>
          <a:xfrm>
            <a:off x="1024128" y="585215"/>
            <a:ext cx="10361627" cy="1548385"/>
          </a:xfrm>
        </p:spPr>
        <p:txBody>
          <a:bodyPr/>
          <a:lstStyle/>
          <a:p>
            <a:r>
              <a:rPr lang="en-US" dirty="0"/>
              <a:t>TOPIC MODELING – original Data</a:t>
            </a:r>
            <a:endParaRPr lang="he-IL" dirty="0"/>
          </a:p>
        </p:txBody>
      </p:sp>
      <p:graphicFrame>
        <p:nvGraphicFramePr>
          <p:cNvPr id="6" name="Chart 5">
            <a:extLst>
              <a:ext uri="{FF2B5EF4-FFF2-40B4-BE49-F238E27FC236}">
                <a16:creationId xmlns:a16="http://schemas.microsoft.com/office/drawing/2014/main" id="{D02FA78A-E507-0013-08C5-33962CEB5BF2}"/>
              </a:ext>
            </a:extLst>
          </p:cNvPr>
          <p:cNvGraphicFramePr/>
          <p:nvPr>
            <p:extLst>
              <p:ext uri="{D42A27DB-BD31-4B8C-83A1-F6EECF244321}">
                <p14:modId xmlns:p14="http://schemas.microsoft.com/office/powerpoint/2010/main" val="180684356"/>
              </p:ext>
            </p:extLst>
          </p:nvPr>
        </p:nvGraphicFramePr>
        <p:xfrm>
          <a:off x="2271251" y="1822792"/>
          <a:ext cx="7092335" cy="4833452"/>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8862489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DD72FE1A-426B-6ACB-F067-0D9BB42FB599}"/>
              </a:ext>
            </a:extLst>
          </p:cNvPr>
          <p:cNvSpPr>
            <a:spLocks noGrp="1"/>
          </p:cNvSpPr>
          <p:nvPr>
            <p:ph type="title"/>
          </p:nvPr>
        </p:nvSpPr>
        <p:spPr>
          <a:xfrm>
            <a:off x="1024128" y="585215"/>
            <a:ext cx="3193911" cy="2843785"/>
          </a:xfrm>
        </p:spPr>
        <p:txBody>
          <a:bodyPr/>
          <a:lstStyle/>
          <a:p>
            <a:r>
              <a:rPr lang="en-US" dirty="0"/>
              <a:t>TOPIC MODELING – </a:t>
            </a:r>
            <a:br>
              <a:rPr lang="en-US" dirty="0"/>
            </a:br>
            <a:r>
              <a:rPr lang="en-US" dirty="0"/>
              <a:t>LEMMATIZED Data</a:t>
            </a:r>
            <a:endParaRPr lang="he-IL" dirty="0"/>
          </a:p>
        </p:txBody>
      </p:sp>
      <p:pic>
        <p:nvPicPr>
          <p:cNvPr id="3" name="Picture 2" descr="A colorful circle with numbers and text&#10;&#10;Description automatically generated">
            <a:extLst>
              <a:ext uri="{FF2B5EF4-FFF2-40B4-BE49-F238E27FC236}">
                <a16:creationId xmlns:a16="http://schemas.microsoft.com/office/drawing/2014/main" id="{C9D97175-DE1B-645C-D144-CDC7113A02BA}"/>
              </a:ext>
            </a:extLst>
          </p:cNvPr>
          <p:cNvPicPr>
            <a:picLocks noChangeAspect="1"/>
          </p:cNvPicPr>
          <p:nvPr/>
        </p:nvPicPr>
        <p:blipFill rotWithShape="1">
          <a:blip r:embed="rId2">
            <a:extLst>
              <a:ext uri="{28A0092B-C50C-407E-A947-70E740481C1C}">
                <a14:useLocalDpi xmlns:a14="http://schemas.microsoft.com/office/drawing/2010/main" val="0"/>
              </a:ext>
            </a:extLst>
          </a:blip>
          <a:srcRect l="14680" t="6510" r="9831" b="7594"/>
          <a:stretch/>
        </p:blipFill>
        <p:spPr>
          <a:xfrm>
            <a:off x="7334868" y="3513361"/>
            <a:ext cx="3460955" cy="3150452"/>
          </a:xfrm>
          <a:prstGeom prst="rect">
            <a:avLst/>
          </a:prstGeom>
        </p:spPr>
      </p:pic>
      <p:pic>
        <p:nvPicPr>
          <p:cNvPr id="5" name="Picture 4" descr="A colorful pie chart with text&#10;&#10;Description automatically generated">
            <a:extLst>
              <a:ext uri="{FF2B5EF4-FFF2-40B4-BE49-F238E27FC236}">
                <a16:creationId xmlns:a16="http://schemas.microsoft.com/office/drawing/2014/main" id="{05893866-D205-8325-EE3E-8848056205B8}"/>
              </a:ext>
            </a:extLst>
          </p:cNvPr>
          <p:cNvPicPr>
            <a:picLocks noChangeAspect="1"/>
          </p:cNvPicPr>
          <p:nvPr/>
        </p:nvPicPr>
        <p:blipFill rotWithShape="1">
          <a:blip r:embed="rId3">
            <a:extLst>
              <a:ext uri="{28A0092B-C50C-407E-A947-70E740481C1C}">
                <a14:useLocalDpi xmlns:a14="http://schemas.microsoft.com/office/drawing/2010/main" val="0"/>
              </a:ext>
            </a:extLst>
          </a:blip>
          <a:srcRect l="13729" t="5678" r="8481" b="9321"/>
          <a:stretch/>
        </p:blipFill>
        <p:spPr>
          <a:xfrm>
            <a:off x="3421626" y="3464200"/>
            <a:ext cx="3563699" cy="3115253"/>
          </a:xfrm>
          <a:prstGeom prst="rect">
            <a:avLst/>
          </a:prstGeom>
        </p:spPr>
      </p:pic>
      <p:pic>
        <p:nvPicPr>
          <p:cNvPr id="8" name="Picture 7" descr="A colorful pie chart with numbers&#10;&#10;Description automatically generated">
            <a:extLst>
              <a:ext uri="{FF2B5EF4-FFF2-40B4-BE49-F238E27FC236}">
                <a16:creationId xmlns:a16="http://schemas.microsoft.com/office/drawing/2014/main" id="{60375695-9D3E-F4AA-AFED-A3489FEB36A5}"/>
              </a:ext>
            </a:extLst>
          </p:cNvPr>
          <p:cNvPicPr>
            <a:picLocks noChangeAspect="1"/>
          </p:cNvPicPr>
          <p:nvPr/>
        </p:nvPicPr>
        <p:blipFill rotWithShape="1">
          <a:blip r:embed="rId4">
            <a:extLst>
              <a:ext uri="{28A0092B-C50C-407E-A947-70E740481C1C}">
                <a14:useLocalDpi xmlns:a14="http://schemas.microsoft.com/office/drawing/2010/main" val="0"/>
              </a:ext>
            </a:extLst>
          </a:blip>
          <a:srcRect l="14079" t="6552" r="10829" b="8960"/>
          <a:stretch/>
        </p:blipFill>
        <p:spPr>
          <a:xfrm>
            <a:off x="4719482" y="278547"/>
            <a:ext cx="3460955" cy="3115254"/>
          </a:xfrm>
          <a:prstGeom prst="rect">
            <a:avLst/>
          </a:prstGeom>
        </p:spPr>
      </p:pic>
      <p:pic>
        <p:nvPicPr>
          <p:cNvPr id="11" name="Picture 10" descr="A colorful pie chart with numbers&#10;&#10;Description automatically generated">
            <a:extLst>
              <a:ext uri="{FF2B5EF4-FFF2-40B4-BE49-F238E27FC236}">
                <a16:creationId xmlns:a16="http://schemas.microsoft.com/office/drawing/2014/main" id="{8381FCCD-939A-D1F1-BCEF-E96BD345B81C}"/>
              </a:ext>
            </a:extLst>
          </p:cNvPr>
          <p:cNvPicPr>
            <a:picLocks noChangeAspect="1"/>
          </p:cNvPicPr>
          <p:nvPr/>
        </p:nvPicPr>
        <p:blipFill rotWithShape="1">
          <a:blip r:embed="rId5">
            <a:extLst>
              <a:ext uri="{28A0092B-C50C-407E-A947-70E740481C1C}">
                <a14:useLocalDpi xmlns:a14="http://schemas.microsoft.com/office/drawing/2010/main" val="0"/>
              </a:ext>
            </a:extLst>
          </a:blip>
          <a:srcRect l="14478" t="7433" r="10913" b="7887"/>
          <a:stretch/>
        </p:blipFill>
        <p:spPr>
          <a:xfrm>
            <a:off x="8180437" y="438322"/>
            <a:ext cx="3293807" cy="2990678"/>
          </a:xfrm>
          <a:prstGeom prst="rect">
            <a:avLst/>
          </a:prstGeom>
        </p:spPr>
      </p:pic>
    </p:spTree>
    <p:extLst>
      <p:ext uri="{BB962C8B-B14F-4D97-AF65-F5344CB8AC3E}">
        <p14:creationId xmlns:p14="http://schemas.microsoft.com/office/powerpoint/2010/main" val="26777230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DD72FE1A-426B-6ACB-F067-0D9BB42FB599}"/>
              </a:ext>
            </a:extLst>
          </p:cNvPr>
          <p:cNvSpPr>
            <a:spLocks noGrp="1"/>
          </p:cNvSpPr>
          <p:nvPr>
            <p:ph type="title"/>
          </p:nvPr>
        </p:nvSpPr>
        <p:spPr>
          <a:xfrm>
            <a:off x="1024128" y="585215"/>
            <a:ext cx="10361627" cy="1548385"/>
          </a:xfrm>
        </p:spPr>
        <p:txBody>
          <a:bodyPr/>
          <a:lstStyle/>
          <a:p>
            <a:r>
              <a:rPr lang="en-US" dirty="0"/>
              <a:t>TOPIC MODELING – LEMMATIZED Data</a:t>
            </a:r>
            <a:endParaRPr lang="he-IL" dirty="0"/>
          </a:p>
        </p:txBody>
      </p:sp>
      <p:sp>
        <p:nvSpPr>
          <p:cNvPr id="3" name="TextBox 2">
            <a:extLst>
              <a:ext uri="{FF2B5EF4-FFF2-40B4-BE49-F238E27FC236}">
                <a16:creationId xmlns:a16="http://schemas.microsoft.com/office/drawing/2014/main" id="{E26C8985-4162-FE09-3DAE-4E3EAFDE99C4}"/>
              </a:ext>
            </a:extLst>
          </p:cNvPr>
          <p:cNvSpPr txBox="1"/>
          <p:nvPr/>
        </p:nvSpPr>
        <p:spPr>
          <a:xfrm>
            <a:off x="2621083" y="3922305"/>
            <a:ext cx="6096000" cy="1477328"/>
          </a:xfrm>
          <a:prstGeom prst="rect">
            <a:avLst/>
          </a:prstGeom>
          <a:noFill/>
        </p:spPr>
        <p:txBody>
          <a:bodyPr wrap="square">
            <a:spAutoFit/>
          </a:bodyPr>
          <a:lstStyle/>
          <a:p>
            <a:pPr algn="r" rtl="1"/>
            <a:r>
              <a:rPr lang="he-IL" dirty="0"/>
              <a:t>ש, כול, היה, אין, בא, זמן, יום, כבר, רצה, כש, סוף, שוב, היום, חזר, הלך, ידע, מקום, נשאר, איך, יכל, לילה, חיים, תמיד, ראה, אמר, חשב, טוב, פעם, פתאום, די, כאן, נגמר, אולי, לקח, ניסה, אחת, עכשיו, נתן, הגיד, דבר, צריך, דיבר, כאב, עולם, לב, מילה, בשביל, כוח, ויתר, שם</a:t>
            </a:r>
          </a:p>
        </p:txBody>
      </p:sp>
      <p:sp>
        <p:nvSpPr>
          <p:cNvPr id="4" name="Content Placeholder 2">
            <a:extLst>
              <a:ext uri="{FF2B5EF4-FFF2-40B4-BE49-F238E27FC236}">
                <a16:creationId xmlns:a16="http://schemas.microsoft.com/office/drawing/2014/main" id="{CBBB53A7-E01C-53D4-A8C0-67A1A6522442}"/>
              </a:ext>
            </a:extLst>
          </p:cNvPr>
          <p:cNvSpPr>
            <a:spLocks noGrp="1"/>
          </p:cNvSpPr>
          <p:nvPr>
            <p:ph idx="1"/>
          </p:nvPr>
        </p:nvSpPr>
        <p:spPr>
          <a:xfrm>
            <a:off x="1024128" y="2286000"/>
            <a:ext cx="9720071" cy="4023360"/>
          </a:xfrm>
        </p:spPr>
        <p:txBody>
          <a:bodyPr>
            <a:normAutofit/>
          </a:bodyPr>
          <a:lstStyle/>
          <a:p>
            <a:pPr algn="l" rtl="0"/>
            <a:r>
              <a:rPr lang="en-US" sz="3200" dirty="0"/>
              <a:t>Topic 23, the sad song topic, is the a very dominant topic in all genres except Hebrew music:</a:t>
            </a:r>
            <a:endParaRPr lang="he-IL" sz="3200" dirty="0"/>
          </a:p>
        </p:txBody>
      </p:sp>
    </p:spTree>
    <p:extLst>
      <p:ext uri="{BB962C8B-B14F-4D97-AF65-F5344CB8AC3E}">
        <p14:creationId xmlns:p14="http://schemas.microsoft.com/office/powerpoint/2010/main" val="26258450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DD72FE1A-426B-6ACB-F067-0D9BB42FB599}"/>
              </a:ext>
            </a:extLst>
          </p:cNvPr>
          <p:cNvSpPr>
            <a:spLocks noGrp="1"/>
          </p:cNvSpPr>
          <p:nvPr>
            <p:ph type="title"/>
          </p:nvPr>
        </p:nvSpPr>
        <p:spPr>
          <a:xfrm>
            <a:off x="1024128" y="585215"/>
            <a:ext cx="10361627" cy="1548385"/>
          </a:xfrm>
        </p:spPr>
        <p:txBody>
          <a:bodyPr/>
          <a:lstStyle/>
          <a:p>
            <a:r>
              <a:rPr lang="en-US" dirty="0"/>
              <a:t>TOPIC MODELING – LEMMATIZED Data</a:t>
            </a:r>
            <a:endParaRPr lang="he-IL" dirty="0"/>
          </a:p>
        </p:txBody>
      </p:sp>
      <p:graphicFrame>
        <p:nvGraphicFramePr>
          <p:cNvPr id="6" name="Chart 5">
            <a:extLst>
              <a:ext uri="{FF2B5EF4-FFF2-40B4-BE49-F238E27FC236}">
                <a16:creationId xmlns:a16="http://schemas.microsoft.com/office/drawing/2014/main" id="{D02FA78A-E507-0013-08C5-33962CEB5BF2}"/>
              </a:ext>
            </a:extLst>
          </p:cNvPr>
          <p:cNvGraphicFramePr/>
          <p:nvPr>
            <p:extLst>
              <p:ext uri="{D42A27DB-BD31-4B8C-83A1-F6EECF244321}">
                <p14:modId xmlns:p14="http://schemas.microsoft.com/office/powerpoint/2010/main" val="1550252887"/>
              </p:ext>
            </p:extLst>
          </p:nvPr>
        </p:nvGraphicFramePr>
        <p:xfrm>
          <a:off x="2271251" y="1822792"/>
          <a:ext cx="7092335" cy="4833452"/>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6413822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DD72FE1A-426B-6ACB-F067-0D9BB42FB599}"/>
              </a:ext>
            </a:extLst>
          </p:cNvPr>
          <p:cNvSpPr>
            <a:spLocks noGrp="1"/>
          </p:cNvSpPr>
          <p:nvPr>
            <p:ph type="title"/>
          </p:nvPr>
        </p:nvSpPr>
        <p:spPr>
          <a:xfrm>
            <a:off x="1024128" y="585215"/>
            <a:ext cx="10361627" cy="1548385"/>
          </a:xfrm>
        </p:spPr>
        <p:txBody>
          <a:bodyPr/>
          <a:lstStyle/>
          <a:p>
            <a:r>
              <a:rPr lang="en-US" dirty="0"/>
              <a:t>TOPIC MODELING – LEMMATIZED Data</a:t>
            </a:r>
            <a:endParaRPr lang="he-IL" dirty="0"/>
          </a:p>
        </p:txBody>
      </p:sp>
      <p:sp>
        <p:nvSpPr>
          <p:cNvPr id="3" name="TextBox 2">
            <a:extLst>
              <a:ext uri="{FF2B5EF4-FFF2-40B4-BE49-F238E27FC236}">
                <a16:creationId xmlns:a16="http://schemas.microsoft.com/office/drawing/2014/main" id="{E26C8985-4162-FE09-3DAE-4E3EAFDE99C4}"/>
              </a:ext>
            </a:extLst>
          </p:cNvPr>
          <p:cNvSpPr txBox="1"/>
          <p:nvPr/>
        </p:nvSpPr>
        <p:spPr>
          <a:xfrm>
            <a:off x="2621083" y="3922305"/>
            <a:ext cx="6096000" cy="1477328"/>
          </a:xfrm>
          <a:prstGeom prst="rect">
            <a:avLst/>
          </a:prstGeom>
          <a:noFill/>
        </p:spPr>
        <p:txBody>
          <a:bodyPr wrap="square">
            <a:spAutoFit/>
          </a:bodyPr>
          <a:lstStyle/>
          <a:p>
            <a:pPr algn="r" rtl="1"/>
            <a:r>
              <a:rPr lang="he-IL" dirty="0"/>
              <a:t>ש, כול, אהבה, נתן, איך, היה, אהב, חיים, עולם, לב, רצה, אין, חלום, הלך, ידע, כאב, בא, אחת, תמיד, לבד, טוב, אלוהים, עין, אמר, כש, עכשיו, ראה, ליבי, בשביל, ילד, בלי, דמעה, אהבתי, יד, דבר, שם, יפה, קצת, תקווה, יכל, דקה, מילה, יום, הרגיש, פעם, תראי, גדול, עשה, רגש, עינייך</a:t>
            </a:r>
          </a:p>
        </p:txBody>
      </p:sp>
      <p:sp>
        <p:nvSpPr>
          <p:cNvPr id="4" name="Content Placeholder 2">
            <a:extLst>
              <a:ext uri="{FF2B5EF4-FFF2-40B4-BE49-F238E27FC236}">
                <a16:creationId xmlns:a16="http://schemas.microsoft.com/office/drawing/2014/main" id="{CBBB53A7-E01C-53D4-A8C0-67A1A6522442}"/>
              </a:ext>
            </a:extLst>
          </p:cNvPr>
          <p:cNvSpPr>
            <a:spLocks noGrp="1"/>
          </p:cNvSpPr>
          <p:nvPr>
            <p:ph idx="1"/>
          </p:nvPr>
        </p:nvSpPr>
        <p:spPr>
          <a:xfrm>
            <a:off x="1024128" y="2286000"/>
            <a:ext cx="9720071" cy="4023360"/>
          </a:xfrm>
        </p:spPr>
        <p:txBody>
          <a:bodyPr>
            <a:normAutofit/>
          </a:bodyPr>
          <a:lstStyle/>
          <a:p>
            <a:pPr algn="l" rtl="0"/>
            <a:r>
              <a:rPr lang="en-US" sz="3200" dirty="0"/>
              <a:t>Topic 21, the emotional song topic, is the most dominant topic in oriental music (and only in this genre):</a:t>
            </a:r>
            <a:endParaRPr lang="he-IL" sz="3200" dirty="0"/>
          </a:p>
        </p:txBody>
      </p:sp>
    </p:spTree>
    <p:extLst>
      <p:ext uri="{BB962C8B-B14F-4D97-AF65-F5344CB8AC3E}">
        <p14:creationId xmlns:p14="http://schemas.microsoft.com/office/powerpoint/2010/main" val="42676603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DD72FE1A-426B-6ACB-F067-0D9BB42FB599}"/>
              </a:ext>
            </a:extLst>
          </p:cNvPr>
          <p:cNvSpPr>
            <a:spLocks noGrp="1"/>
          </p:cNvSpPr>
          <p:nvPr>
            <p:ph type="title"/>
          </p:nvPr>
        </p:nvSpPr>
        <p:spPr>
          <a:xfrm>
            <a:off x="1024128" y="585215"/>
            <a:ext cx="10361627" cy="1548385"/>
          </a:xfrm>
        </p:spPr>
        <p:txBody>
          <a:bodyPr/>
          <a:lstStyle/>
          <a:p>
            <a:r>
              <a:rPr lang="en-US" dirty="0"/>
              <a:t>TOPIC MODELING – LEMMATIZED Data</a:t>
            </a:r>
            <a:endParaRPr lang="he-IL" dirty="0"/>
          </a:p>
        </p:txBody>
      </p:sp>
      <p:graphicFrame>
        <p:nvGraphicFramePr>
          <p:cNvPr id="6" name="Chart 5">
            <a:extLst>
              <a:ext uri="{FF2B5EF4-FFF2-40B4-BE49-F238E27FC236}">
                <a16:creationId xmlns:a16="http://schemas.microsoft.com/office/drawing/2014/main" id="{D02FA78A-E507-0013-08C5-33962CEB5BF2}"/>
              </a:ext>
            </a:extLst>
          </p:cNvPr>
          <p:cNvGraphicFramePr/>
          <p:nvPr>
            <p:extLst>
              <p:ext uri="{D42A27DB-BD31-4B8C-83A1-F6EECF244321}">
                <p14:modId xmlns:p14="http://schemas.microsoft.com/office/powerpoint/2010/main" val="4062318246"/>
              </p:ext>
            </p:extLst>
          </p:nvPr>
        </p:nvGraphicFramePr>
        <p:xfrm>
          <a:off x="2271251" y="1822792"/>
          <a:ext cx="7092335" cy="4833452"/>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2351793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DD72FE1A-426B-6ACB-F067-0D9BB42FB599}"/>
              </a:ext>
            </a:extLst>
          </p:cNvPr>
          <p:cNvSpPr>
            <a:spLocks noGrp="1"/>
          </p:cNvSpPr>
          <p:nvPr>
            <p:ph type="title"/>
          </p:nvPr>
        </p:nvSpPr>
        <p:spPr>
          <a:xfrm>
            <a:off x="1024128" y="585215"/>
            <a:ext cx="10361627" cy="1548385"/>
          </a:xfrm>
        </p:spPr>
        <p:txBody>
          <a:bodyPr/>
          <a:lstStyle/>
          <a:p>
            <a:r>
              <a:rPr lang="en-US" dirty="0"/>
              <a:t>TOPIC MODELING</a:t>
            </a:r>
            <a:endParaRPr lang="he-IL" dirty="0"/>
          </a:p>
        </p:txBody>
      </p:sp>
      <p:sp>
        <p:nvSpPr>
          <p:cNvPr id="4" name="Content Placeholder 2">
            <a:extLst>
              <a:ext uri="{FF2B5EF4-FFF2-40B4-BE49-F238E27FC236}">
                <a16:creationId xmlns:a16="http://schemas.microsoft.com/office/drawing/2014/main" id="{CBBB53A7-E01C-53D4-A8C0-67A1A6522442}"/>
              </a:ext>
            </a:extLst>
          </p:cNvPr>
          <p:cNvSpPr>
            <a:spLocks noGrp="1"/>
          </p:cNvSpPr>
          <p:nvPr>
            <p:ph idx="1"/>
          </p:nvPr>
        </p:nvSpPr>
        <p:spPr>
          <a:xfrm>
            <a:off x="1024128" y="2285999"/>
            <a:ext cx="9720071" cy="3760839"/>
          </a:xfrm>
        </p:spPr>
        <p:txBody>
          <a:bodyPr>
            <a:normAutofit/>
          </a:bodyPr>
          <a:lstStyle/>
          <a:p>
            <a:pPr algn="l" rtl="0"/>
            <a:r>
              <a:rPr lang="en-US" sz="3200" dirty="0"/>
              <a:t>Observations:</a:t>
            </a:r>
          </a:p>
          <a:p>
            <a:pPr algn="l" rtl="0"/>
            <a:r>
              <a:rPr lang="en-US" sz="3200" dirty="0"/>
              <a:t>- In the Hebrew music genre, songs are more spread out across topics.</a:t>
            </a:r>
          </a:p>
          <a:p>
            <a:pPr algn="l" rtl="0"/>
            <a:r>
              <a:rPr lang="en-US" sz="3200" dirty="0"/>
              <a:t>- While in both pop and rock genres, there a dominant song topic exists, oriental music songs tend to be more centered around 1-3 main topics.</a:t>
            </a:r>
            <a:endParaRPr lang="he-IL" sz="3200" dirty="0"/>
          </a:p>
        </p:txBody>
      </p:sp>
    </p:spTree>
    <p:extLst>
      <p:ext uri="{BB962C8B-B14F-4D97-AF65-F5344CB8AC3E}">
        <p14:creationId xmlns:p14="http://schemas.microsoft.com/office/powerpoint/2010/main" val="40948811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42A0EE-582C-26B8-AAA9-DACC9A7C7917}"/>
              </a:ext>
            </a:extLst>
          </p:cNvPr>
          <p:cNvSpPr>
            <a:spLocks noGrp="1"/>
          </p:cNvSpPr>
          <p:nvPr>
            <p:ph type="title"/>
          </p:nvPr>
        </p:nvSpPr>
        <p:spPr/>
        <p:txBody>
          <a:bodyPr/>
          <a:lstStyle/>
          <a:p>
            <a:r>
              <a:rPr lang="en-US" dirty="0"/>
              <a:t>methodology</a:t>
            </a:r>
            <a:endParaRPr lang="he-IL" dirty="0"/>
          </a:p>
        </p:txBody>
      </p:sp>
      <p:sp>
        <p:nvSpPr>
          <p:cNvPr id="3" name="Content Placeholder 2">
            <a:extLst>
              <a:ext uri="{FF2B5EF4-FFF2-40B4-BE49-F238E27FC236}">
                <a16:creationId xmlns:a16="http://schemas.microsoft.com/office/drawing/2014/main" id="{D7A4B336-82FB-F50C-B385-D015ADB2CC77}"/>
              </a:ext>
            </a:extLst>
          </p:cNvPr>
          <p:cNvSpPr>
            <a:spLocks noGrp="1"/>
          </p:cNvSpPr>
          <p:nvPr>
            <p:ph idx="1"/>
          </p:nvPr>
        </p:nvSpPr>
        <p:spPr/>
        <p:txBody>
          <a:bodyPr>
            <a:noAutofit/>
          </a:bodyPr>
          <a:lstStyle/>
          <a:p>
            <a:pPr algn="l" rtl="0"/>
            <a:r>
              <a:rPr lang="en-US" sz="3200" dirty="0"/>
              <a:t>The following was performed to try to answer the project objectives (on </a:t>
            </a:r>
            <a:r>
              <a:rPr lang="en-US" sz="3200" u="sng" dirty="0"/>
              <a:t>both</a:t>
            </a:r>
            <a:r>
              <a:rPr lang="en-US" sz="3200" dirty="0"/>
              <a:t> original and lemmatized data):</a:t>
            </a:r>
          </a:p>
          <a:p>
            <a:pPr algn="l" rtl="0"/>
            <a:r>
              <a:rPr lang="en-US" sz="3200" dirty="0"/>
              <a:t>- Lexical Diversity Analysis</a:t>
            </a:r>
          </a:p>
          <a:p>
            <a:pPr algn="l" rtl="0"/>
            <a:r>
              <a:rPr lang="en-US" sz="3200" dirty="0"/>
              <a:t>- Topic modeling</a:t>
            </a:r>
          </a:p>
          <a:p>
            <a:pPr algn="l" rtl="0"/>
            <a:r>
              <a:rPr lang="en-US" sz="3200" dirty="0">
                <a:solidFill>
                  <a:schemeClr val="accent2">
                    <a:lumMod val="75000"/>
                  </a:schemeClr>
                </a:solidFill>
              </a:rPr>
              <a:t>- Text embeddings extraction and visualization</a:t>
            </a:r>
          </a:p>
          <a:p>
            <a:pPr algn="l" rtl="0"/>
            <a:r>
              <a:rPr lang="en-US" sz="3200" dirty="0"/>
              <a:t>- Genre prediction</a:t>
            </a:r>
          </a:p>
          <a:p>
            <a:pPr algn="l" rtl="0"/>
            <a:r>
              <a:rPr lang="en-US" sz="3200" dirty="0"/>
              <a:t>- Author identification</a:t>
            </a:r>
          </a:p>
          <a:p>
            <a:pPr algn="l" rtl="0"/>
            <a:endParaRPr lang="he-IL" sz="3200" dirty="0"/>
          </a:p>
        </p:txBody>
      </p:sp>
    </p:spTree>
    <p:extLst>
      <p:ext uri="{BB962C8B-B14F-4D97-AF65-F5344CB8AC3E}">
        <p14:creationId xmlns:p14="http://schemas.microsoft.com/office/powerpoint/2010/main" val="4784073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BF4C6-25F8-5706-73FE-AF01029B277B}"/>
              </a:ext>
            </a:extLst>
          </p:cNvPr>
          <p:cNvSpPr>
            <a:spLocks noGrp="1"/>
          </p:cNvSpPr>
          <p:nvPr>
            <p:ph type="title"/>
          </p:nvPr>
        </p:nvSpPr>
        <p:spPr/>
        <p:txBody>
          <a:bodyPr/>
          <a:lstStyle/>
          <a:p>
            <a:r>
              <a:rPr lang="en-US" dirty="0"/>
              <a:t>Project Objective</a:t>
            </a:r>
            <a:endParaRPr lang="he-IL" dirty="0"/>
          </a:p>
        </p:txBody>
      </p:sp>
      <p:sp>
        <p:nvSpPr>
          <p:cNvPr id="3" name="Content Placeholder 2">
            <a:extLst>
              <a:ext uri="{FF2B5EF4-FFF2-40B4-BE49-F238E27FC236}">
                <a16:creationId xmlns:a16="http://schemas.microsoft.com/office/drawing/2014/main" id="{7B5BFF95-B512-31CC-0141-D395A9482B74}"/>
              </a:ext>
            </a:extLst>
          </p:cNvPr>
          <p:cNvSpPr>
            <a:spLocks noGrp="1"/>
          </p:cNvSpPr>
          <p:nvPr>
            <p:ph idx="1"/>
          </p:nvPr>
        </p:nvSpPr>
        <p:spPr/>
        <p:txBody>
          <a:bodyPr>
            <a:normAutofit/>
          </a:bodyPr>
          <a:lstStyle/>
          <a:p>
            <a:pPr algn="l" rtl="0"/>
            <a:r>
              <a:rPr lang="en-US" sz="3200" dirty="0"/>
              <a:t>- Perform stylistic analyses of Hebrew songs.</a:t>
            </a:r>
          </a:p>
          <a:p>
            <a:pPr algn="l" rtl="0"/>
            <a:r>
              <a:rPr lang="en-US" sz="3200" dirty="0"/>
              <a:t>- Examine the oriental genre in comparison to other genres to determine whether it holds any unique qualities or differences in quality.</a:t>
            </a:r>
            <a:endParaRPr lang="he-IL" sz="3200" dirty="0"/>
          </a:p>
        </p:txBody>
      </p:sp>
    </p:spTree>
    <p:extLst>
      <p:ext uri="{BB962C8B-B14F-4D97-AF65-F5344CB8AC3E}">
        <p14:creationId xmlns:p14="http://schemas.microsoft.com/office/powerpoint/2010/main" val="31814116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AF6C1-8177-93A3-C564-DDB16A21FC65}"/>
              </a:ext>
            </a:extLst>
          </p:cNvPr>
          <p:cNvSpPr>
            <a:spLocks noGrp="1"/>
          </p:cNvSpPr>
          <p:nvPr>
            <p:ph type="title"/>
          </p:nvPr>
        </p:nvSpPr>
        <p:spPr/>
        <p:txBody>
          <a:bodyPr/>
          <a:lstStyle/>
          <a:p>
            <a:r>
              <a:rPr lang="en-US" dirty="0"/>
              <a:t>Text embeddings – extraction</a:t>
            </a:r>
            <a:endParaRPr lang="he-IL" dirty="0"/>
          </a:p>
        </p:txBody>
      </p:sp>
      <p:sp>
        <p:nvSpPr>
          <p:cNvPr id="3" name="Content Placeholder 2">
            <a:extLst>
              <a:ext uri="{FF2B5EF4-FFF2-40B4-BE49-F238E27FC236}">
                <a16:creationId xmlns:a16="http://schemas.microsoft.com/office/drawing/2014/main" id="{C105B0EA-2C79-B399-D963-6E938F40D5CC}"/>
              </a:ext>
            </a:extLst>
          </p:cNvPr>
          <p:cNvSpPr>
            <a:spLocks noGrp="1"/>
          </p:cNvSpPr>
          <p:nvPr>
            <p:ph idx="1"/>
          </p:nvPr>
        </p:nvSpPr>
        <p:spPr/>
        <p:txBody>
          <a:bodyPr>
            <a:normAutofit/>
          </a:bodyPr>
          <a:lstStyle/>
          <a:p>
            <a:pPr algn="l" rtl="0"/>
            <a:r>
              <a:rPr lang="en-US" sz="3200" dirty="0"/>
              <a:t>Text embeddings extraction is the conversion of text into numerical representations that capture semantic and contextual information.</a:t>
            </a:r>
          </a:p>
          <a:p>
            <a:pPr algn="l" rtl="0"/>
            <a:endParaRPr lang="en-US" sz="3200" dirty="0"/>
          </a:p>
          <a:p>
            <a:pPr algn="l" rtl="0"/>
            <a:r>
              <a:rPr lang="en-US" sz="3200" b="1" dirty="0" err="1"/>
              <a:t>AlephBERT</a:t>
            </a:r>
            <a:r>
              <a:rPr lang="en-US" sz="3200" dirty="0"/>
              <a:t> was used for text embeddings extraction.</a:t>
            </a:r>
          </a:p>
          <a:p>
            <a:pPr marL="0" indent="0" algn="l" rtl="0">
              <a:buNone/>
            </a:pPr>
            <a:endParaRPr lang="he-IL" sz="3200" dirty="0"/>
          </a:p>
        </p:txBody>
      </p:sp>
    </p:spTree>
    <p:extLst>
      <p:ext uri="{BB962C8B-B14F-4D97-AF65-F5344CB8AC3E}">
        <p14:creationId xmlns:p14="http://schemas.microsoft.com/office/powerpoint/2010/main" val="425996097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AF6C1-8177-93A3-C564-DDB16A21FC65}"/>
              </a:ext>
            </a:extLst>
          </p:cNvPr>
          <p:cNvSpPr>
            <a:spLocks noGrp="1"/>
          </p:cNvSpPr>
          <p:nvPr>
            <p:ph type="title"/>
          </p:nvPr>
        </p:nvSpPr>
        <p:spPr/>
        <p:txBody>
          <a:bodyPr/>
          <a:lstStyle/>
          <a:p>
            <a:r>
              <a:rPr lang="en-US" dirty="0"/>
              <a:t>Text embeddings – extraction</a:t>
            </a:r>
            <a:endParaRPr lang="he-IL" dirty="0"/>
          </a:p>
        </p:txBody>
      </p:sp>
      <p:sp>
        <p:nvSpPr>
          <p:cNvPr id="3" name="Content Placeholder 2">
            <a:extLst>
              <a:ext uri="{FF2B5EF4-FFF2-40B4-BE49-F238E27FC236}">
                <a16:creationId xmlns:a16="http://schemas.microsoft.com/office/drawing/2014/main" id="{C105B0EA-2C79-B399-D963-6E938F40D5CC}"/>
              </a:ext>
            </a:extLst>
          </p:cNvPr>
          <p:cNvSpPr>
            <a:spLocks noGrp="1"/>
          </p:cNvSpPr>
          <p:nvPr>
            <p:ph idx="1"/>
          </p:nvPr>
        </p:nvSpPr>
        <p:spPr/>
        <p:txBody>
          <a:bodyPr>
            <a:normAutofit/>
          </a:bodyPr>
          <a:lstStyle/>
          <a:p>
            <a:pPr algn="l" rtl="0"/>
            <a:r>
              <a:rPr lang="en-US" sz="3200" dirty="0" err="1"/>
              <a:t>AlephBERT</a:t>
            </a:r>
            <a:r>
              <a:rPr lang="en-US" sz="3200" dirty="0"/>
              <a:t> is a Hebrew-specific variant of the BERT model, designed to provide high-quality, context-aware embeddings for Hebrew text. It captures the nuances of Hebrew language, making it particularly effective for NLP tasks involving Hebrew data.</a:t>
            </a:r>
          </a:p>
          <a:p>
            <a:pPr marL="0" indent="0" algn="l" rtl="0">
              <a:buNone/>
            </a:pPr>
            <a:endParaRPr lang="en-US" sz="3200" dirty="0"/>
          </a:p>
          <a:p>
            <a:pPr algn="l" rtl="0"/>
            <a:r>
              <a:rPr lang="en-US" sz="3200" dirty="0">
                <a:hlinkClick r:id="rId2"/>
              </a:rPr>
              <a:t>https://arxiv.org/abs/2104.04052</a:t>
            </a:r>
            <a:endParaRPr lang="en-US" sz="3200" dirty="0"/>
          </a:p>
          <a:p>
            <a:pPr algn="l" rtl="0"/>
            <a:endParaRPr lang="en-US" sz="3200" dirty="0"/>
          </a:p>
        </p:txBody>
      </p:sp>
    </p:spTree>
    <p:extLst>
      <p:ext uri="{BB962C8B-B14F-4D97-AF65-F5344CB8AC3E}">
        <p14:creationId xmlns:p14="http://schemas.microsoft.com/office/powerpoint/2010/main" val="193645945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AF6C1-8177-93A3-C564-DDB16A21FC65}"/>
              </a:ext>
            </a:extLst>
          </p:cNvPr>
          <p:cNvSpPr>
            <a:spLocks noGrp="1"/>
          </p:cNvSpPr>
          <p:nvPr>
            <p:ph type="title"/>
          </p:nvPr>
        </p:nvSpPr>
        <p:spPr/>
        <p:txBody>
          <a:bodyPr/>
          <a:lstStyle/>
          <a:p>
            <a:r>
              <a:rPr lang="en-US" dirty="0"/>
              <a:t>Text embeddings – VISUALIZATION</a:t>
            </a:r>
            <a:endParaRPr lang="he-IL" dirty="0"/>
          </a:p>
        </p:txBody>
      </p:sp>
      <p:sp>
        <p:nvSpPr>
          <p:cNvPr id="3" name="Content Placeholder 2">
            <a:extLst>
              <a:ext uri="{FF2B5EF4-FFF2-40B4-BE49-F238E27FC236}">
                <a16:creationId xmlns:a16="http://schemas.microsoft.com/office/drawing/2014/main" id="{C105B0EA-2C79-B399-D963-6E938F40D5CC}"/>
              </a:ext>
            </a:extLst>
          </p:cNvPr>
          <p:cNvSpPr>
            <a:spLocks noGrp="1"/>
          </p:cNvSpPr>
          <p:nvPr>
            <p:ph idx="1"/>
          </p:nvPr>
        </p:nvSpPr>
        <p:spPr/>
        <p:txBody>
          <a:bodyPr>
            <a:noAutofit/>
          </a:bodyPr>
          <a:lstStyle/>
          <a:p>
            <a:pPr algn="l" rtl="0"/>
            <a:r>
              <a:rPr lang="en-US" sz="3200" dirty="0"/>
              <a:t>Text embeddings visualization requires dimensionality reduction.</a:t>
            </a:r>
          </a:p>
          <a:p>
            <a:pPr algn="l" rtl="0"/>
            <a:endParaRPr lang="en-US" sz="3200" dirty="0"/>
          </a:p>
          <a:p>
            <a:pPr algn="l" rtl="0"/>
            <a:r>
              <a:rPr lang="en-US" sz="3200" dirty="0"/>
              <a:t>t-SNE (t-Distributed Stochastic Neighbor Embedding) was used to perform dimensionality reduction.</a:t>
            </a:r>
          </a:p>
          <a:p>
            <a:pPr marL="0" indent="0" algn="l" rtl="0">
              <a:buNone/>
            </a:pPr>
            <a:endParaRPr lang="en-US" sz="3200" dirty="0"/>
          </a:p>
        </p:txBody>
      </p:sp>
    </p:spTree>
    <p:extLst>
      <p:ext uri="{BB962C8B-B14F-4D97-AF65-F5344CB8AC3E}">
        <p14:creationId xmlns:p14="http://schemas.microsoft.com/office/powerpoint/2010/main" val="336663141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AF6C1-8177-93A3-C564-DDB16A21FC65}"/>
              </a:ext>
            </a:extLst>
          </p:cNvPr>
          <p:cNvSpPr>
            <a:spLocks noGrp="1"/>
          </p:cNvSpPr>
          <p:nvPr>
            <p:ph type="title"/>
          </p:nvPr>
        </p:nvSpPr>
        <p:spPr/>
        <p:txBody>
          <a:bodyPr/>
          <a:lstStyle/>
          <a:p>
            <a:r>
              <a:rPr lang="en-US" dirty="0"/>
              <a:t>Text embeddings – VISUALIZATION</a:t>
            </a:r>
            <a:endParaRPr lang="he-IL" dirty="0"/>
          </a:p>
        </p:txBody>
      </p:sp>
      <p:sp>
        <p:nvSpPr>
          <p:cNvPr id="3" name="Content Placeholder 2">
            <a:extLst>
              <a:ext uri="{FF2B5EF4-FFF2-40B4-BE49-F238E27FC236}">
                <a16:creationId xmlns:a16="http://schemas.microsoft.com/office/drawing/2014/main" id="{C105B0EA-2C79-B399-D963-6E938F40D5CC}"/>
              </a:ext>
            </a:extLst>
          </p:cNvPr>
          <p:cNvSpPr>
            <a:spLocks noGrp="1"/>
          </p:cNvSpPr>
          <p:nvPr>
            <p:ph idx="1"/>
          </p:nvPr>
        </p:nvSpPr>
        <p:spPr/>
        <p:txBody>
          <a:bodyPr>
            <a:noAutofit/>
          </a:bodyPr>
          <a:lstStyle/>
          <a:p>
            <a:pPr algn="l" rtl="0"/>
            <a:r>
              <a:rPr lang="en-US" sz="3200" dirty="0"/>
              <a:t>t-SNE is a dimensionality reduction technique that visualizes high-dimensional data by converting it into a lower-dimensional space, typically 2 or 3 dimensions, while preserving the local structure and relationships between data points. It is particularly effective for creating meaningful and interpretable visualizations of complex data.</a:t>
            </a:r>
          </a:p>
          <a:p>
            <a:pPr algn="l" rtl="0"/>
            <a:endParaRPr lang="en-US" sz="3200" dirty="0"/>
          </a:p>
        </p:txBody>
      </p:sp>
    </p:spTree>
    <p:extLst>
      <p:ext uri="{BB962C8B-B14F-4D97-AF65-F5344CB8AC3E}">
        <p14:creationId xmlns:p14="http://schemas.microsoft.com/office/powerpoint/2010/main" val="25230484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B6EFB8-B6A5-4B8E-C82F-EB5AC896C2B2}"/>
              </a:ext>
            </a:extLst>
          </p:cNvPr>
          <p:cNvSpPr>
            <a:spLocks noGrp="1"/>
          </p:cNvSpPr>
          <p:nvPr>
            <p:ph type="title"/>
          </p:nvPr>
        </p:nvSpPr>
        <p:spPr/>
        <p:txBody>
          <a:bodyPr/>
          <a:lstStyle/>
          <a:p>
            <a:r>
              <a:rPr lang="en-US" dirty="0"/>
              <a:t>Text embeddings – VISUALIZATION</a:t>
            </a:r>
            <a:endParaRPr lang="he-IL" dirty="0"/>
          </a:p>
        </p:txBody>
      </p:sp>
      <p:pic>
        <p:nvPicPr>
          <p:cNvPr id="7" name="Content Placeholder 6" descr="A diagram of different colored dots&#10;&#10;Description automatically generated">
            <a:extLst>
              <a:ext uri="{FF2B5EF4-FFF2-40B4-BE49-F238E27FC236}">
                <a16:creationId xmlns:a16="http://schemas.microsoft.com/office/drawing/2014/main" id="{D33827B8-6429-42F8-0B04-658290A9ABA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69350" y="1707319"/>
            <a:ext cx="5557824" cy="4446260"/>
          </a:xfrm>
        </p:spPr>
      </p:pic>
      <p:pic>
        <p:nvPicPr>
          <p:cNvPr id="9" name="Picture 8" descr="A diagram of different colored dots&#10;&#10;Description automatically generated">
            <a:extLst>
              <a:ext uri="{FF2B5EF4-FFF2-40B4-BE49-F238E27FC236}">
                <a16:creationId xmlns:a16="http://schemas.microsoft.com/office/drawing/2014/main" id="{747AFE86-2A37-8B73-A04B-3E336A4A40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64828" y="1707319"/>
            <a:ext cx="5557824" cy="4446260"/>
          </a:xfrm>
          <a:prstGeom prst="rect">
            <a:avLst/>
          </a:prstGeom>
        </p:spPr>
      </p:pic>
      <p:sp>
        <p:nvSpPr>
          <p:cNvPr id="10" name="TextBox 9">
            <a:extLst>
              <a:ext uri="{FF2B5EF4-FFF2-40B4-BE49-F238E27FC236}">
                <a16:creationId xmlns:a16="http://schemas.microsoft.com/office/drawing/2014/main" id="{52436682-6EE0-A80B-1660-054680705B78}"/>
              </a:ext>
            </a:extLst>
          </p:cNvPr>
          <p:cNvSpPr txBox="1"/>
          <p:nvPr/>
        </p:nvSpPr>
        <p:spPr>
          <a:xfrm>
            <a:off x="2309282" y="6153579"/>
            <a:ext cx="1877961" cy="369332"/>
          </a:xfrm>
          <a:prstGeom prst="rect">
            <a:avLst/>
          </a:prstGeom>
          <a:noFill/>
        </p:spPr>
        <p:txBody>
          <a:bodyPr wrap="square" rtlCol="1">
            <a:spAutoFit/>
          </a:bodyPr>
          <a:lstStyle/>
          <a:p>
            <a:r>
              <a:rPr lang="en-US" dirty="0"/>
              <a:t>lemmatized data</a:t>
            </a:r>
            <a:endParaRPr lang="he-IL" dirty="0"/>
          </a:p>
        </p:txBody>
      </p:sp>
      <p:sp>
        <p:nvSpPr>
          <p:cNvPr id="11" name="TextBox 10">
            <a:extLst>
              <a:ext uri="{FF2B5EF4-FFF2-40B4-BE49-F238E27FC236}">
                <a16:creationId xmlns:a16="http://schemas.microsoft.com/office/drawing/2014/main" id="{D729E58D-F4FA-FA58-6A15-29BB15FA1A27}"/>
              </a:ext>
            </a:extLst>
          </p:cNvPr>
          <p:cNvSpPr txBox="1"/>
          <p:nvPr/>
        </p:nvSpPr>
        <p:spPr>
          <a:xfrm>
            <a:off x="8004759" y="6153579"/>
            <a:ext cx="1877961" cy="369332"/>
          </a:xfrm>
          <a:prstGeom prst="rect">
            <a:avLst/>
          </a:prstGeom>
          <a:noFill/>
        </p:spPr>
        <p:txBody>
          <a:bodyPr wrap="square" rtlCol="1">
            <a:spAutoFit/>
          </a:bodyPr>
          <a:lstStyle/>
          <a:p>
            <a:r>
              <a:rPr lang="en-US" dirty="0"/>
              <a:t>original data</a:t>
            </a:r>
            <a:endParaRPr lang="he-IL" dirty="0"/>
          </a:p>
        </p:txBody>
      </p:sp>
    </p:spTree>
    <p:extLst>
      <p:ext uri="{BB962C8B-B14F-4D97-AF65-F5344CB8AC3E}">
        <p14:creationId xmlns:p14="http://schemas.microsoft.com/office/powerpoint/2010/main" val="417507365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B6EFB8-B6A5-4B8E-C82F-EB5AC896C2B2}"/>
              </a:ext>
            </a:extLst>
          </p:cNvPr>
          <p:cNvSpPr>
            <a:spLocks noGrp="1"/>
          </p:cNvSpPr>
          <p:nvPr>
            <p:ph type="title"/>
          </p:nvPr>
        </p:nvSpPr>
        <p:spPr/>
        <p:txBody>
          <a:bodyPr/>
          <a:lstStyle/>
          <a:p>
            <a:r>
              <a:rPr lang="en-US" dirty="0"/>
              <a:t>Text embeddings – VISUALIZATION</a:t>
            </a:r>
            <a:endParaRPr lang="he-IL" dirty="0"/>
          </a:p>
        </p:txBody>
      </p:sp>
      <p:pic>
        <p:nvPicPr>
          <p:cNvPr id="7" name="Content Placeholder 6" descr="A diagram of different colored dots&#10;&#10;Description automatically generated">
            <a:extLst>
              <a:ext uri="{FF2B5EF4-FFF2-40B4-BE49-F238E27FC236}">
                <a16:creationId xmlns:a16="http://schemas.microsoft.com/office/drawing/2014/main" id="{D33827B8-6429-42F8-0B04-658290A9ABA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69350" y="1707319"/>
            <a:ext cx="5557824" cy="4446260"/>
          </a:xfrm>
        </p:spPr>
      </p:pic>
      <p:pic>
        <p:nvPicPr>
          <p:cNvPr id="9" name="Picture 8" descr="A diagram of different colored dots&#10;&#10;Description automatically generated">
            <a:extLst>
              <a:ext uri="{FF2B5EF4-FFF2-40B4-BE49-F238E27FC236}">
                <a16:creationId xmlns:a16="http://schemas.microsoft.com/office/drawing/2014/main" id="{747AFE86-2A37-8B73-A04B-3E336A4A40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64828" y="1707319"/>
            <a:ext cx="5557824" cy="4446260"/>
          </a:xfrm>
          <a:prstGeom prst="rect">
            <a:avLst/>
          </a:prstGeom>
        </p:spPr>
      </p:pic>
      <p:sp>
        <p:nvSpPr>
          <p:cNvPr id="10" name="TextBox 9">
            <a:extLst>
              <a:ext uri="{FF2B5EF4-FFF2-40B4-BE49-F238E27FC236}">
                <a16:creationId xmlns:a16="http://schemas.microsoft.com/office/drawing/2014/main" id="{52436682-6EE0-A80B-1660-054680705B78}"/>
              </a:ext>
            </a:extLst>
          </p:cNvPr>
          <p:cNvSpPr txBox="1"/>
          <p:nvPr/>
        </p:nvSpPr>
        <p:spPr>
          <a:xfrm>
            <a:off x="2309282" y="6153579"/>
            <a:ext cx="1877961" cy="369332"/>
          </a:xfrm>
          <a:prstGeom prst="rect">
            <a:avLst/>
          </a:prstGeom>
          <a:noFill/>
        </p:spPr>
        <p:txBody>
          <a:bodyPr wrap="square" rtlCol="1">
            <a:spAutoFit/>
          </a:bodyPr>
          <a:lstStyle/>
          <a:p>
            <a:r>
              <a:rPr lang="en-US" dirty="0"/>
              <a:t>lemmatized data</a:t>
            </a:r>
            <a:endParaRPr lang="he-IL" dirty="0"/>
          </a:p>
        </p:txBody>
      </p:sp>
      <p:sp>
        <p:nvSpPr>
          <p:cNvPr id="11" name="TextBox 10">
            <a:extLst>
              <a:ext uri="{FF2B5EF4-FFF2-40B4-BE49-F238E27FC236}">
                <a16:creationId xmlns:a16="http://schemas.microsoft.com/office/drawing/2014/main" id="{D729E58D-F4FA-FA58-6A15-29BB15FA1A27}"/>
              </a:ext>
            </a:extLst>
          </p:cNvPr>
          <p:cNvSpPr txBox="1"/>
          <p:nvPr/>
        </p:nvSpPr>
        <p:spPr>
          <a:xfrm>
            <a:off x="8004759" y="6153579"/>
            <a:ext cx="1877961" cy="369332"/>
          </a:xfrm>
          <a:prstGeom prst="rect">
            <a:avLst/>
          </a:prstGeom>
          <a:noFill/>
        </p:spPr>
        <p:txBody>
          <a:bodyPr wrap="square" rtlCol="1">
            <a:spAutoFit/>
          </a:bodyPr>
          <a:lstStyle/>
          <a:p>
            <a:r>
              <a:rPr lang="en-US" dirty="0"/>
              <a:t>original data</a:t>
            </a:r>
            <a:endParaRPr lang="he-IL" dirty="0"/>
          </a:p>
        </p:txBody>
      </p:sp>
      <p:sp>
        <p:nvSpPr>
          <p:cNvPr id="3" name="TextBox 2">
            <a:extLst>
              <a:ext uri="{FF2B5EF4-FFF2-40B4-BE49-F238E27FC236}">
                <a16:creationId xmlns:a16="http://schemas.microsoft.com/office/drawing/2014/main" id="{6170165D-77FA-D120-EA31-7306D7C772CC}"/>
              </a:ext>
            </a:extLst>
          </p:cNvPr>
          <p:cNvSpPr txBox="1"/>
          <p:nvPr/>
        </p:nvSpPr>
        <p:spPr>
          <a:xfrm>
            <a:off x="904569" y="3283974"/>
            <a:ext cx="10569676" cy="830997"/>
          </a:xfrm>
          <a:prstGeom prst="rect">
            <a:avLst/>
          </a:prstGeom>
        </p:spPr>
        <p:style>
          <a:lnRef idx="2">
            <a:schemeClr val="accent2"/>
          </a:lnRef>
          <a:fillRef idx="1">
            <a:schemeClr val="lt1"/>
          </a:fillRef>
          <a:effectRef idx="0">
            <a:schemeClr val="accent2"/>
          </a:effectRef>
          <a:fontRef idx="minor">
            <a:schemeClr val="dk1"/>
          </a:fontRef>
        </p:style>
        <p:txBody>
          <a:bodyPr wrap="square" rtlCol="1">
            <a:spAutoFit/>
          </a:bodyPr>
          <a:lstStyle/>
          <a:p>
            <a:pPr algn="ctr"/>
            <a:r>
              <a:rPr lang="en-US" sz="4800" dirty="0">
                <a:ln w="0"/>
                <a:effectLst>
                  <a:outerShdw blurRad="38100" dist="19050" dir="2700000" algn="tl" rotWithShape="0">
                    <a:schemeClr val="dk1">
                      <a:alpha val="40000"/>
                    </a:schemeClr>
                  </a:outerShdw>
                </a:effectLst>
              </a:rPr>
              <a:t>No obvious genre clusters </a:t>
            </a:r>
            <a:endParaRPr lang="he-IL" sz="4800" dirty="0">
              <a:ln w="0"/>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71517158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B6EFB8-B6A5-4B8E-C82F-EB5AC896C2B2}"/>
              </a:ext>
            </a:extLst>
          </p:cNvPr>
          <p:cNvSpPr>
            <a:spLocks noGrp="1"/>
          </p:cNvSpPr>
          <p:nvPr>
            <p:ph type="title"/>
          </p:nvPr>
        </p:nvSpPr>
        <p:spPr/>
        <p:txBody>
          <a:bodyPr/>
          <a:lstStyle/>
          <a:p>
            <a:r>
              <a:rPr lang="en-US" dirty="0" err="1"/>
              <a:t>HEBREw</a:t>
            </a:r>
            <a:r>
              <a:rPr lang="en-US" dirty="0"/>
              <a:t> music vs pop</a:t>
            </a:r>
            <a:endParaRPr lang="he-IL" dirty="0"/>
          </a:p>
        </p:txBody>
      </p:sp>
      <p:sp>
        <p:nvSpPr>
          <p:cNvPr id="10" name="TextBox 9">
            <a:extLst>
              <a:ext uri="{FF2B5EF4-FFF2-40B4-BE49-F238E27FC236}">
                <a16:creationId xmlns:a16="http://schemas.microsoft.com/office/drawing/2014/main" id="{52436682-6EE0-A80B-1660-054680705B78}"/>
              </a:ext>
            </a:extLst>
          </p:cNvPr>
          <p:cNvSpPr txBox="1"/>
          <p:nvPr/>
        </p:nvSpPr>
        <p:spPr>
          <a:xfrm>
            <a:off x="2309282" y="6153579"/>
            <a:ext cx="1877961" cy="369332"/>
          </a:xfrm>
          <a:prstGeom prst="rect">
            <a:avLst/>
          </a:prstGeom>
          <a:noFill/>
        </p:spPr>
        <p:txBody>
          <a:bodyPr wrap="square" rtlCol="1">
            <a:spAutoFit/>
          </a:bodyPr>
          <a:lstStyle/>
          <a:p>
            <a:r>
              <a:rPr lang="en-US" dirty="0"/>
              <a:t>lemmatized data</a:t>
            </a:r>
            <a:endParaRPr lang="he-IL" dirty="0"/>
          </a:p>
        </p:txBody>
      </p:sp>
      <p:sp>
        <p:nvSpPr>
          <p:cNvPr id="11" name="TextBox 10">
            <a:extLst>
              <a:ext uri="{FF2B5EF4-FFF2-40B4-BE49-F238E27FC236}">
                <a16:creationId xmlns:a16="http://schemas.microsoft.com/office/drawing/2014/main" id="{D729E58D-F4FA-FA58-6A15-29BB15FA1A27}"/>
              </a:ext>
            </a:extLst>
          </p:cNvPr>
          <p:cNvSpPr txBox="1"/>
          <p:nvPr/>
        </p:nvSpPr>
        <p:spPr>
          <a:xfrm>
            <a:off x="8004759" y="6153579"/>
            <a:ext cx="1877961" cy="369332"/>
          </a:xfrm>
          <a:prstGeom prst="rect">
            <a:avLst/>
          </a:prstGeom>
          <a:noFill/>
        </p:spPr>
        <p:txBody>
          <a:bodyPr wrap="square" rtlCol="1">
            <a:spAutoFit/>
          </a:bodyPr>
          <a:lstStyle/>
          <a:p>
            <a:r>
              <a:rPr lang="en-US" dirty="0"/>
              <a:t>original data</a:t>
            </a:r>
            <a:endParaRPr lang="he-IL" dirty="0"/>
          </a:p>
        </p:txBody>
      </p:sp>
      <p:pic>
        <p:nvPicPr>
          <p:cNvPr id="4" name="Picture 3">
            <a:extLst>
              <a:ext uri="{FF2B5EF4-FFF2-40B4-BE49-F238E27FC236}">
                <a16:creationId xmlns:a16="http://schemas.microsoft.com/office/drawing/2014/main" id="{C64B0BD1-39F4-1CD6-97B2-D47BECCE877B}"/>
              </a:ext>
            </a:extLst>
          </p:cNvPr>
          <p:cNvPicPr>
            <a:picLocks noChangeAspect="1"/>
          </p:cNvPicPr>
          <p:nvPr/>
        </p:nvPicPr>
        <p:blipFill>
          <a:blip r:embed="rId2"/>
          <a:stretch>
            <a:fillRect/>
          </a:stretch>
        </p:blipFill>
        <p:spPr>
          <a:xfrm>
            <a:off x="469349" y="1707320"/>
            <a:ext cx="5557825" cy="4446259"/>
          </a:xfrm>
          <a:prstGeom prst="rect">
            <a:avLst/>
          </a:prstGeom>
        </p:spPr>
      </p:pic>
      <p:pic>
        <p:nvPicPr>
          <p:cNvPr id="8" name="Picture 7" descr="A diagram of different colored dots&#10;&#10;Description automatically generated">
            <a:extLst>
              <a:ext uri="{FF2B5EF4-FFF2-40B4-BE49-F238E27FC236}">
                <a16:creationId xmlns:a16="http://schemas.microsoft.com/office/drawing/2014/main" id="{F8797410-8491-D55B-885F-A3135D2C6F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64828" y="1707319"/>
            <a:ext cx="5557825" cy="4446259"/>
          </a:xfrm>
          <a:prstGeom prst="rect">
            <a:avLst/>
          </a:prstGeom>
        </p:spPr>
      </p:pic>
    </p:spTree>
    <p:extLst>
      <p:ext uri="{BB962C8B-B14F-4D97-AF65-F5344CB8AC3E}">
        <p14:creationId xmlns:p14="http://schemas.microsoft.com/office/powerpoint/2010/main" val="413498366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B6EFB8-B6A5-4B8E-C82F-EB5AC896C2B2}"/>
              </a:ext>
            </a:extLst>
          </p:cNvPr>
          <p:cNvSpPr>
            <a:spLocks noGrp="1"/>
          </p:cNvSpPr>
          <p:nvPr>
            <p:ph type="title"/>
          </p:nvPr>
        </p:nvSpPr>
        <p:spPr/>
        <p:txBody>
          <a:bodyPr/>
          <a:lstStyle/>
          <a:p>
            <a:r>
              <a:rPr lang="en-US" dirty="0"/>
              <a:t>Hebrew music vs rock</a:t>
            </a:r>
            <a:endParaRPr lang="he-IL" dirty="0"/>
          </a:p>
        </p:txBody>
      </p:sp>
      <p:sp>
        <p:nvSpPr>
          <p:cNvPr id="10" name="TextBox 9">
            <a:extLst>
              <a:ext uri="{FF2B5EF4-FFF2-40B4-BE49-F238E27FC236}">
                <a16:creationId xmlns:a16="http://schemas.microsoft.com/office/drawing/2014/main" id="{52436682-6EE0-A80B-1660-054680705B78}"/>
              </a:ext>
            </a:extLst>
          </p:cNvPr>
          <p:cNvSpPr txBox="1"/>
          <p:nvPr/>
        </p:nvSpPr>
        <p:spPr>
          <a:xfrm>
            <a:off x="2309282" y="6153579"/>
            <a:ext cx="1877961" cy="369332"/>
          </a:xfrm>
          <a:prstGeom prst="rect">
            <a:avLst/>
          </a:prstGeom>
          <a:noFill/>
        </p:spPr>
        <p:txBody>
          <a:bodyPr wrap="square" rtlCol="1">
            <a:spAutoFit/>
          </a:bodyPr>
          <a:lstStyle/>
          <a:p>
            <a:r>
              <a:rPr lang="en-US" dirty="0"/>
              <a:t>lemmatized data</a:t>
            </a:r>
            <a:endParaRPr lang="he-IL" dirty="0"/>
          </a:p>
        </p:txBody>
      </p:sp>
      <p:sp>
        <p:nvSpPr>
          <p:cNvPr id="11" name="TextBox 10">
            <a:extLst>
              <a:ext uri="{FF2B5EF4-FFF2-40B4-BE49-F238E27FC236}">
                <a16:creationId xmlns:a16="http://schemas.microsoft.com/office/drawing/2014/main" id="{D729E58D-F4FA-FA58-6A15-29BB15FA1A27}"/>
              </a:ext>
            </a:extLst>
          </p:cNvPr>
          <p:cNvSpPr txBox="1"/>
          <p:nvPr/>
        </p:nvSpPr>
        <p:spPr>
          <a:xfrm>
            <a:off x="8004759" y="6153579"/>
            <a:ext cx="1877961" cy="369332"/>
          </a:xfrm>
          <a:prstGeom prst="rect">
            <a:avLst/>
          </a:prstGeom>
          <a:noFill/>
        </p:spPr>
        <p:txBody>
          <a:bodyPr wrap="square" rtlCol="1">
            <a:spAutoFit/>
          </a:bodyPr>
          <a:lstStyle/>
          <a:p>
            <a:r>
              <a:rPr lang="en-US" dirty="0"/>
              <a:t>original data</a:t>
            </a:r>
            <a:endParaRPr lang="he-IL" dirty="0"/>
          </a:p>
        </p:txBody>
      </p:sp>
      <p:pic>
        <p:nvPicPr>
          <p:cNvPr id="5" name="Picture 4" descr="A diagram with a number of dots&#10;&#10;Description automatically generated with medium confidence">
            <a:extLst>
              <a:ext uri="{FF2B5EF4-FFF2-40B4-BE49-F238E27FC236}">
                <a16:creationId xmlns:a16="http://schemas.microsoft.com/office/drawing/2014/main" id="{37EAB800-20FA-149B-3D09-7C7C92589E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9350" y="1707318"/>
            <a:ext cx="5557823" cy="4446259"/>
          </a:xfrm>
          <a:prstGeom prst="rect">
            <a:avLst/>
          </a:prstGeom>
        </p:spPr>
      </p:pic>
      <p:pic>
        <p:nvPicPr>
          <p:cNvPr id="7" name="Picture 6" descr="A diagram of different colors of dots&#10;&#10;Description automatically generated">
            <a:extLst>
              <a:ext uri="{FF2B5EF4-FFF2-40B4-BE49-F238E27FC236}">
                <a16:creationId xmlns:a16="http://schemas.microsoft.com/office/drawing/2014/main" id="{B9D8B378-2A21-F620-BFAF-72CDE43C5A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64829" y="1707316"/>
            <a:ext cx="5557825" cy="4446261"/>
          </a:xfrm>
          <a:prstGeom prst="rect">
            <a:avLst/>
          </a:prstGeom>
        </p:spPr>
      </p:pic>
    </p:spTree>
    <p:extLst>
      <p:ext uri="{BB962C8B-B14F-4D97-AF65-F5344CB8AC3E}">
        <p14:creationId xmlns:p14="http://schemas.microsoft.com/office/powerpoint/2010/main" val="413679823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B6EFB8-B6A5-4B8E-C82F-EB5AC896C2B2}"/>
              </a:ext>
            </a:extLst>
          </p:cNvPr>
          <p:cNvSpPr>
            <a:spLocks noGrp="1"/>
          </p:cNvSpPr>
          <p:nvPr>
            <p:ph type="title"/>
          </p:nvPr>
        </p:nvSpPr>
        <p:spPr/>
        <p:txBody>
          <a:bodyPr/>
          <a:lstStyle/>
          <a:p>
            <a:r>
              <a:rPr lang="en-US" dirty="0"/>
              <a:t>Oriental vs pop</a:t>
            </a:r>
            <a:endParaRPr lang="he-IL" dirty="0"/>
          </a:p>
        </p:txBody>
      </p:sp>
      <p:sp>
        <p:nvSpPr>
          <p:cNvPr id="10" name="TextBox 9">
            <a:extLst>
              <a:ext uri="{FF2B5EF4-FFF2-40B4-BE49-F238E27FC236}">
                <a16:creationId xmlns:a16="http://schemas.microsoft.com/office/drawing/2014/main" id="{52436682-6EE0-A80B-1660-054680705B78}"/>
              </a:ext>
            </a:extLst>
          </p:cNvPr>
          <p:cNvSpPr txBox="1"/>
          <p:nvPr/>
        </p:nvSpPr>
        <p:spPr>
          <a:xfrm>
            <a:off x="2309282" y="6153579"/>
            <a:ext cx="1877961" cy="369332"/>
          </a:xfrm>
          <a:prstGeom prst="rect">
            <a:avLst/>
          </a:prstGeom>
          <a:noFill/>
        </p:spPr>
        <p:txBody>
          <a:bodyPr wrap="square" rtlCol="1">
            <a:spAutoFit/>
          </a:bodyPr>
          <a:lstStyle/>
          <a:p>
            <a:r>
              <a:rPr lang="en-US" dirty="0"/>
              <a:t>lemmatized data</a:t>
            </a:r>
            <a:endParaRPr lang="he-IL" dirty="0"/>
          </a:p>
        </p:txBody>
      </p:sp>
      <p:sp>
        <p:nvSpPr>
          <p:cNvPr id="11" name="TextBox 10">
            <a:extLst>
              <a:ext uri="{FF2B5EF4-FFF2-40B4-BE49-F238E27FC236}">
                <a16:creationId xmlns:a16="http://schemas.microsoft.com/office/drawing/2014/main" id="{D729E58D-F4FA-FA58-6A15-29BB15FA1A27}"/>
              </a:ext>
            </a:extLst>
          </p:cNvPr>
          <p:cNvSpPr txBox="1"/>
          <p:nvPr/>
        </p:nvSpPr>
        <p:spPr>
          <a:xfrm>
            <a:off x="8004759" y="6153579"/>
            <a:ext cx="1877961" cy="369332"/>
          </a:xfrm>
          <a:prstGeom prst="rect">
            <a:avLst/>
          </a:prstGeom>
          <a:noFill/>
        </p:spPr>
        <p:txBody>
          <a:bodyPr wrap="square" rtlCol="1">
            <a:spAutoFit/>
          </a:bodyPr>
          <a:lstStyle/>
          <a:p>
            <a:r>
              <a:rPr lang="en-US" dirty="0"/>
              <a:t>original data</a:t>
            </a:r>
            <a:endParaRPr lang="he-IL" dirty="0"/>
          </a:p>
        </p:txBody>
      </p:sp>
      <p:pic>
        <p:nvPicPr>
          <p:cNvPr id="4" name="Picture 3" descr="A chart with a number of dots&#10;&#10;Description automatically generated with medium confidence">
            <a:extLst>
              <a:ext uri="{FF2B5EF4-FFF2-40B4-BE49-F238E27FC236}">
                <a16:creationId xmlns:a16="http://schemas.microsoft.com/office/drawing/2014/main" id="{8934F077-18DF-3D12-4666-60319D611D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9346" y="1707318"/>
            <a:ext cx="5557823" cy="4446259"/>
          </a:xfrm>
          <a:prstGeom prst="rect">
            <a:avLst/>
          </a:prstGeom>
        </p:spPr>
      </p:pic>
      <p:pic>
        <p:nvPicPr>
          <p:cNvPr id="8" name="Picture 7" descr="A chart with many dots&#10;&#10;Description automatically generated with medium confidence">
            <a:extLst>
              <a:ext uri="{FF2B5EF4-FFF2-40B4-BE49-F238E27FC236}">
                <a16:creationId xmlns:a16="http://schemas.microsoft.com/office/drawing/2014/main" id="{5FA793A0-F829-F195-6C78-F49A2104DA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64833" y="1707315"/>
            <a:ext cx="5557827" cy="4446262"/>
          </a:xfrm>
          <a:prstGeom prst="rect">
            <a:avLst/>
          </a:prstGeom>
        </p:spPr>
      </p:pic>
    </p:spTree>
    <p:extLst>
      <p:ext uri="{BB962C8B-B14F-4D97-AF65-F5344CB8AC3E}">
        <p14:creationId xmlns:p14="http://schemas.microsoft.com/office/powerpoint/2010/main" val="161722120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B6EFB8-B6A5-4B8E-C82F-EB5AC896C2B2}"/>
              </a:ext>
            </a:extLst>
          </p:cNvPr>
          <p:cNvSpPr>
            <a:spLocks noGrp="1"/>
          </p:cNvSpPr>
          <p:nvPr>
            <p:ph type="title"/>
          </p:nvPr>
        </p:nvSpPr>
        <p:spPr/>
        <p:txBody>
          <a:bodyPr/>
          <a:lstStyle/>
          <a:p>
            <a:r>
              <a:rPr lang="en-US" dirty="0"/>
              <a:t>Oriental vs rock</a:t>
            </a:r>
            <a:endParaRPr lang="he-IL" dirty="0"/>
          </a:p>
        </p:txBody>
      </p:sp>
      <p:sp>
        <p:nvSpPr>
          <p:cNvPr id="10" name="TextBox 9">
            <a:extLst>
              <a:ext uri="{FF2B5EF4-FFF2-40B4-BE49-F238E27FC236}">
                <a16:creationId xmlns:a16="http://schemas.microsoft.com/office/drawing/2014/main" id="{52436682-6EE0-A80B-1660-054680705B78}"/>
              </a:ext>
            </a:extLst>
          </p:cNvPr>
          <p:cNvSpPr txBox="1"/>
          <p:nvPr/>
        </p:nvSpPr>
        <p:spPr>
          <a:xfrm>
            <a:off x="2309282" y="6153579"/>
            <a:ext cx="1877961" cy="369332"/>
          </a:xfrm>
          <a:prstGeom prst="rect">
            <a:avLst/>
          </a:prstGeom>
          <a:noFill/>
        </p:spPr>
        <p:txBody>
          <a:bodyPr wrap="square" rtlCol="1">
            <a:spAutoFit/>
          </a:bodyPr>
          <a:lstStyle/>
          <a:p>
            <a:r>
              <a:rPr lang="en-US" dirty="0"/>
              <a:t>lemmatized data</a:t>
            </a:r>
            <a:endParaRPr lang="he-IL" dirty="0"/>
          </a:p>
        </p:txBody>
      </p:sp>
      <p:sp>
        <p:nvSpPr>
          <p:cNvPr id="11" name="TextBox 10">
            <a:extLst>
              <a:ext uri="{FF2B5EF4-FFF2-40B4-BE49-F238E27FC236}">
                <a16:creationId xmlns:a16="http://schemas.microsoft.com/office/drawing/2014/main" id="{D729E58D-F4FA-FA58-6A15-29BB15FA1A27}"/>
              </a:ext>
            </a:extLst>
          </p:cNvPr>
          <p:cNvSpPr txBox="1"/>
          <p:nvPr/>
        </p:nvSpPr>
        <p:spPr>
          <a:xfrm>
            <a:off x="8004759" y="6153579"/>
            <a:ext cx="1877961" cy="369332"/>
          </a:xfrm>
          <a:prstGeom prst="rect">
            <a:avLst/>
          </a:prstGeom>
          <a:noFill/>
        </p:spPr>
        <p:txBody>
          <a:bodyPr wrap="square" rtlCol="1">
            <a:spAutoFit/>
          </a:bodyPr>
          <a:lstStyle/>
          <a:p>
            <a:r>
              <a:rPr lang="en-US" dirty="0"/>
              <a:t>original data</a:t>
            </a:r>
            <a:endParaRPr lang="he-IL" dirty="0"/>
          </a:p>
        </p:txBody>
      </p:sp>
      <p:pic>
        <p:nvPicPr>
          <p:cNvPr id="5" name="Picture 4" descr="A chart with a number of dots&#10;&#10;Description automatically generated with medium confidence">
            <a:extLst>
              <a:ext uri="{FF2B5EF4-FFF2-40B4-BE49-F238E27FC236}">
                <a16:creationId xmlns:a16="http://schemas.microsoft.com/office/drawing/2014/main" id="{724DDB7E-215D-5F79-15FB-08D8316F23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9340" y="1707314"/>
            <a:ext cx="5557828" cy="4446263"/>
          </a:xfrm>
          <a:prstGeom prst="rect">
            <a:avLst/>
          </a:prstGeom>
        </p:spPr>
      </p:pic>
      <p:pic>
        <p:nvPicPr>
          <p:cNvPr id="7" name="Picture 6" descr="A chart with a number of dots&#10;&#10;Description automatically generated">
            <a:extLst>
              <a:ext uri="{FF2B5EF4-FFF2-40B4-BE49-F238E27FC236}">
                <a16:creationId xmlns:a16="http://schemas.microsoft.com/office/drawing/2014/main" id="{29FAAB29-AE1D-12CF-CA46-EDAA715921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64834" y="1707313"/>
            <a:ext cx="5557829" cy="4446264"/>
          </a:xfrm>
          <a:prstGeom prst="rect">
            <a:avLst/>
          </a:prstGeom>
        </p:spPr>
      </p:pic>
    </p:spTree>
    <p:extLst>
      <p:ext uri="{BB962C8B-B14F-4D97-AF65-F5344CB8AC3E}">
        <p14:creationId xmlns:p14="http://schemas.microsoft.com/office/powerpoint/2010/main" val="29361326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2FDAB8-90C3-5727-B2FE-0D95597AB2ED}"/>
              </a:ext>
            </a:extLst>
          </p:cNvPr>
          <p:cNvSpPr>
            <a:spLocks noGrp="1"/>
          </p:cNvSpPr>
          <p:nvPr>
            <p:ph type="title"/>
          </p:nvPr>
        </p:nvSpPr>
        <p:spPr/>
        <p:txBody>
          <a:bodyPr/>
          <a:lstStyle/>
          <a:p>
            <a:r>
              <a:rPr lang="en-US" dirty="0"/>
              <a:t>The Data</a:t>
            </a:r>
            <a:endParaRPr lang="he-IL" dirty="0"/>
          </a:p>
        </p:txBody>
      </p:sp>
      <p:sp>
        <p:nvSpPr>
          <p:cNvPr id="3" name="Content Placeholder 2">
            <a:extLst>
              <a:ext uri="{FF2B5EF4-FFF2-40B4-BE49-F238E27FC236}">
                <a16:creationId xmlns:a16="http://schemas.microsoft.com/office/drawing/2014/main" id="{68473F57-C7F6-3759-B44B-7C0E22DCCBCC}"/>
              </a:ext>
            </a:extLst>
          </p:cNvPr>
          <p:cNvSpPr>
            <a:spLocks noGrp="1"/>
          </p:cNvSpPr>
          <p:nvPr>
            <p:ph idx="1"/>
          </p:nvPr>
        </p:nvSpPr>
        <p:spPr/>
        <p:txBody>
          <a:bodyPr>
            <a:normAutofit lnSpcReduction="10000"/>
          </a:bodyPr>
          <a:lstStyle/>
          <a:p>
            <a:pPr algn="l" rtl="0"/>
            <a:r>
              <a:rPr lang="en-US" dirty="0"/>
              <a:t>Dataset of ~15000 Hebrew songs of 167 different artists:</a:t>
            </a:r>
          </a:p>
          <a:p>
            <a:pPr algn="l" rtl="0"/>
            <a:r>
              <a:rPr lang="en-US" dirty="0">
                <a:hlinkClick r:id="rId2"/>
              </a:rPr>
              <a:t>https://www.kaggle.com/datasets/guybarash/hebrew-songs-lyrics</a:t>
            </a:r>
            <a:endParaRPr lang="en-US" dirty="0"/>
          </a:p>
          <a:p>
            <a:pPr algn="l" rtl="0"/>
            <a:endParaRPr lang="en-US" dirty="0"/>
          </a:p>
          <a:p>
            <a:pPr algn="l" rtl="0"/>
            <a:r>
              <a:rPr lang="en-US" dirty="0"/>
              <a:t>The dataset includes the following information:</a:t>
            </a:r>
          </a:p>
          <a:p>
            <a:pPr algn="l" rtl="0"/>
            <a:r>
              <a:rPr lang="en-US" dirty="0"/>
              <a:t>- Artist</a:t>
            </a:r>
          </a:p>
          <a:p>
            <a:pPr algn="l" rtl="0"/>
            <a:r>
              <a:rPr lang="en-US" dirty="0"/>
              <a:t>- Song name</a:t>
            </a:r>
          </a:p>
          <a:p>
            <a:pPr algn="l" rtl="0"/>
            <a:r>
              <a:rPr lang="en-US" dirty="0"/>
              <a:t>- Song lyrics</a:t>
            </a:r>
          </a:p>
          <a:p>
            <a:pPr algn="l" rtl="0"/>
            <a:r>
              <a:rPr lang="en-US" dirty="0"/>
              <a:t>- Song word count</a:t>
            </a:r>
          </a:p>
          <a:p>
            <a:pPr algn="l" rtl="0"/>
            <a:r>
              <a:rPr lang="en-US" dirty="0"/>
              <a:t>- Song unique word count</a:t>
            </a:r>
            <a:endParaRPr lang="he-IL" dirty="0"/>
          </a:p>
        </p:txBody>
      </p:sp>
    </p:spTree>
    <p:extLst>
      <p:ext uri="{BB962C8B-B14F-4D97-AF65-F5344CB8AC3E}">
        <p14:creationId xmlns:p14="http://schemas.microsoft.com/office/powerpoint/2010/main" val="375305675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B6EFB8-B6A5-4B8E-C82F-EB5AC896C2B2}"/>
              </a:ext>
            </a:extLst>
          </p:cNvPr>
          <p:cNvSpPr>
            <a:spLocks noGrp="1"/>
          </p:cNvSpPr>
          <p:nvPr>
            <p:ph type="title"/>
          </p:nvPr>
        </p:nvSpPr>
        <p:spPr/>
        <p:txBody>
          <a:bodyPr/>
          <a:lstStyle/>
          <a:p>
            <a:r>
              <a:rPr lang="en-US" dirty="0"/>
              <a:t>POP vs rock</a:t>
            </a:r>
            <a:endParaRPr lang="he-IL" dirty="0"/>
          </a:p>
        </p:txBody>
      </p:sp>
      <p:sp>
        <p:nvSpPr>
          <p:cNvPr id="10" name="TextBox 9">
            <a:extLst>
              <a:ext uri="{FF2B5EF4-FFF2-40B4-BE49-F238E27FC236}">
                <a16:creationId xmlns:a16="http://schemas.microsoft.com/office/drawing/2014/main" id="{52436682-6EE0-A80B-1660-054680705B78}"/>
              </a:ext>
            </a:extLst>
          </p:cNvPr>
          <p:cNvSpPr txBox="1"/>
          <p:nvPr/>
        </p:nvSpPr>
        <p:spPr>
          <a:xfrm>
            <a:off x="2309282" y="6153579"/>
            <a:ext cx="1877961" cy="369332"/>
          </a:xfrm>
          <a:prstGeom prst="rect">
            <a:avLst/>
          </a:prstGeom>
          <a:noFill/>
        </p:spPr>
        <p:txBody>
          <a:bodyPr wrap="square" rtlCol="1">
            <a:spAutoFit/>
          </a:bodyPr>
          <a:lstStyle/>
          <a:p>
            <a:r>
              <a:rPr lang="en-US" dirty="0"/>
              <a:t>lemmatized data</a:t>
            </a:r>
            <a:endParaRPr lang="he-IL" dirty="0"/>
          </a:p>
        </p:txBody>
      </p:sp>
      <p:sp>
        <p:nvSpPr>
          <p:cNvPr id="11" name="TextBox 10">
            <a:extLst>
              <a:ext uri="{FF2B5EF4-FFF2-40B4-BE49-F238E27FC236}">
                <a16:creationId xmlns:a16="http://schemas.microsoft.com/office/drawing/2014/main" id="{D729E58D-F4FA-FA58-6A15-29BB15FA1A27}"/>
              </a:ext>
            </a:extLst>
          </p:cNvPr>
          <p:cNvSpPr txBox="1"/>
          <p:nvPr/>
        </p:nvSpPr>
        <p:spPr>
          <a:xfrm>
            <a:off x="8004759" y="6153579"/>
            <a:ext cx="1877961" cy="369332"/>
          </a:xfrm>
          <a:prstGeom prst="rect">
            <a:avLst/>
          </a:prstGeom>
          <a:noFill/>
        </p:spPr>
        <p:txBody>
          <a:bodyPr wrap="square" rtlCol="1">
            <a:spAutoFit/>
          </a:bodyPr>
          <a:lstStyle/>
          <a:p>
            <a:r>
              <a:rPr lang="en-US" dirty="0"/>
              <a:t>original data</a:t>
            </a:r>
            <a:endParaRPr lang="he-IL" dirty="0"/>
          </a:p>
        </p:txBody>
      </p:sp>
      <p:pic>
        <p:nvPicPr>
          <p:cNvPr id="4" name="Picture 3" descr="A graph with many dots&#10;&#10;Description automatically generated with medium confidence">
            <a:extLst>
              <a:ext uri="{FF2B5EF4-FFF2-40B4-BE49-F238E27FC236}">
                <a16:creationId xmlns:a16="http://schemas.microsoft.com/office/drawing/2014/main" id="{9FAFD44A-21FC-DD94-2FB2-AF05654DBE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9337" y="1707313"/>
            <a:ext cx="5557829" cy="4446264"/>
          </a:xfrm>
          <a:prstGeom prst="rect">
            <a:avLst/>
          </a:prstGeom>
        </p:spPr>
      </p:pic>
      <p:pic>
        <p:nvPicPr>
          <p:cNvPr id="8" name="Picture 7" descr="A graph with many dots&#10;&#10;Description automatically generated with medium confidence">
            <a:extLst>
              <a:ext uri="{FF2B5EF4-FFF2-40B4-BE49-F238E27FC236}">
                <a16:creationId xmlns:a16="http://schemas.microsoft.com/office/drawing/2014/main" id="{07F56CD6-6467-4680-0979-C398267E47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64836" y="1707313"/>
            <a:ext cx="5557829" cy="4446264"/>
          </a:xfrm>
          <a:prstGeom prst="rect">
            <a:avLst/>
          </a:prstGeom>
        </p:spPr>
      </p:pic>
    </p:spTree>
    <p:extLst>
      <p:ext uri="{BB962C8B-B14F-4D97-AF65-F5344CB8AC3E}">
        <p14:creationId xmlns:p14="http://schemas.microsoft.com/office/powerpoint/2010/main" val="334719316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B6EFB8-B6A5-4B8E-C82F-EB5AC896C2B2}"/>
              </a:ext>
            </a:extLst>
          </p:cNvPr>
          <p:cNvSpPr>
            <a:spLocks noGrp="1"/>
          </p:cNvSpPr>
          <p:nvPr>
            <p:ph type="title"/>
          </p:nvPr>
        </p:nvSpPr>
        <p:spPr/>
        <p:txBody>
          <a:bodyPr/>
          <a:lstStyle/>
          <a:p>
            <a:r>
              <a:rPr lang="en-US" dirty="0"/>
              <a:t>Hebrew music vs oriental</a:t>
            </a:r>
            <a:endParaRPr lang="he-IL" dirty="0"/>
          </a:p>
        </p:txBody>
      </p:sp>
      <p:sp>
        <p:nvSpPr>
          <p:cNvPr id="10" name="TextBox 9">
            <a:extLst>
              <a:ext uri="{FF2B5EF4-FFF2-40B4-BE49-F238E27FC236}">
                <a16:creationId xmlns:a16="http://schemas.microsoft.com/office/drawing/2014/main" id="{52436682-6EE0-A80B-1660-054680705B78}"/>
              </a:ext>
            </a:extLst>
          </p:cNvPr>
          <p:cNvSpPr txBox="1"/>
          <p:nvPr/>
        </p:nvSpPr>
        <p:spPr>
          <a:xfrm>
            <a:off x="2309282" y="6153579"/>
            <a:ext cx="1877961" cy="369332"/>
          </a:xfrm>
          <a:prstGeom prst="rect">
            <a:avLst/>
          </a:prstGeom>
          <a:noFill/>
        </p:spPr>
        <p:txBody>
          <a:bodyPr wrap="square" rtlCol="1">
            <a:spAutoFit/>
          </a:bodyPr>
          <a:lstStyle/>
          <a:p>
            <a:r>
              <a:rPr lang="en-US" dirty="0"/>
              <a:t>lemmatized data</a:t>
            </a:r>
            <a:endParaRPr lang="he-IL" dirty="0"/>
          </a:p>
        </p:txBody>
      </p:sp>
      <p:sp>
        <p:nvSpPr>
          <p:cNvPr id="11" name="TextBox 10">
            <a:extLst>
              <a:ext uri="{FF2B5EF4-FFF2-40B4-BE49-F238E27FC236}">
                <a16:creationId xmlns:a16="http://schemas.microsoft.com/office/drawing/2014/main" id="{D729E58D-F4FA-FA58-6A15-29BB15FA1A27}"/>
              </a:ext>
            </a:extLst>
          </p:cNvPr>
          <p:cNvSpPr txBox="1"/>
          <p:nvPr/>
        </p:nvSpPr>
        <p:spPr>
          <a:xfrm>
            <a:off x="8004759" y="6153579"/>
            <a:ext cx="1877961" cy="369332"/>
          </a:xfrm>
          <a:prstGeom prst="rect">
            <a:avLst/>
          </a:prstGeom>
          <a:noFill/>
        </p:spPr>
        <p:txBody>
          <a:bodyPr wrap="square" rtlCol="1">
            <a:spAutoFit/>
          </a:bodyPr>
          <a:lstStyle/>
          <a:p>
            <a:r>
              <a:rPr lang="en-US" dirty="0"/>
              <a:t>original data</a:t>
            </a:r>
            <a:endParaRPr lang="he-IL" dirty="0"/>
          </a:p>
        </p:txBody>
      </p:sp>
      <p:pic>
        <p:nvPicPr>
          <p:cNvPr id="3" name="Picture 2" descr="A graph with many dots&#10;&#10;Description automatically generated with medium confidence">
            <a:extLst>
              <a:ext uri="{FF2B5EF4-FFF2-40B4-BE49-F238E27FC236}">
                <a16:creationId xmlns:a16="http://schemas.microsoft.com/office/drawing/2014/main" id="{1E74EA0D-1961-2A47-49B9-019552E27C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9335" y="1707313"/>
            <a:ext cx="5557829" cy="4446264"/>
          </a:xfrm>
          <a:prstGeom prst="rect">
            <a:avLst/>
          </a:prstGeom>
        </p:spPr>
      </p:pic>
      <p:pic>
        <p:nvPicPr>
          <p:cNvPr id="5" name="Picture 4" descr="A diagram of different colors&#10;&#10;Description automatically generated">
            <a:extLst>
              <a:ext uri="{FF2B5EF4-FFF2-40B4-BE49-F238E27FC236}">
                <a16:creationId xmlns:a16="http://schemas.microsoft.com/office/drawing/2014/main" id="{8B53D6D5-CA14-D6A9-CB96-90158CF0AD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64838" y="1707313"/>
            <a:ext cx="5557829" cy="4446263"/>
          </a:xfrm>
          <a:prstGeom prst="rect">
            <a:avLst/>
          </a:prstGeom>
        </p:spPr>
      </p:pic>
    </p:spTree>
    <p:extLst>
      <p:ext uri="{BB962C8B-B14F-4D97-AF65-F5344CB8AC3E}">
        <p14:creationId xmlns:p14="http://schemas.microsoft.com/office/powerpoint/2010/main" val="176630933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B6EFB8-B6A5-4B8E-C82F-EB5AC896C2B2}"/>
              </a:ext>
            </a:extLst>
          </p:cNvPr>
          <p:cNvSpPr>
            <a:spLocks noGrp="1"/>
          </p:cNvSpPr>
          <p:nvPr>
            <p:ph type="title"/>
          </p:nvPr>
        </p:nvSpPr>
        <p:spPr/>
        <p:txBody>
          <a:bodyPr/>
          <a:lstStyle/>
          <a:p>
            <a:r>
              <a:rPr lang="en-US" dirty="0"/>
              <a:t>Text embeddings – VISUALIZATION</a:t>
            </a:r>
            <a:endParaRPr lang="he-IL" dirty="0"/>
          </a:p>
        </p:txBody>
      </p:sp>
      <p:sp>
        <p:nvSpPr>
          <p:cNvPr id="18" name="Content Placeholder 2">
            <a:extLst>
              <a:ext uri="{FF2B5EF4-FFF2-40B4-BE49-F238E27FC236}">
                <a16:creationId xmlns:a16="http://schemas.microsoft.com/office/drawing/2014/main" id="{AB42146E-A559-B2BC-70F8-07F1ECE9A92D}"/>
              </a:ext>
            </a:extLst>
          </p:cNvPr>
          <p:cNvSpPr>
            <a:spLocks noGrp="1"/>
          </p:cNvSpPr>
          <p:nvPr>
            <p:ph idx="1"/>
          </p:nvPr>
        </p:nvSpPr>
        <p:spPr>
          <a:xfrm>
            <a:off x="1024128" y="2286000"/>
            <a:ext cx="9720071" cy="4023360"/>
          </a:xfrm>
        </p:spPr>
        <p:txBody>
          <a:bodyPr>
            <a:noAutofit/>
          </a:bodyPr>
          <a:lstStyle/>
          <a:p>
            <a:pPr algn="l" rtl="0"/>
            <a:r>
              <a:rPr lang="en-US" sz="3200" dirty="0"/>
              <a:t>Observations:</a:t>
            </a:r>
          </a:p>
          <a:p>
            <a:pPr algn="l" rtl="0"/>
            <a:r>
              <a:rPr lang="en-US" sz="3200" dirty="0"/>
              <a:t>1. No obvious clusters except for Hebrew music and Oriental genres.</a:t>
            </a:r>
          </a:p>
          <a:p>
            <a:pPr algn="l" rtl="0"/>
            <a:r>
              <a:rPr lang="en-US" sz="3200" dirty="0"/>
              <a:t>2. Lemmatized data points vary less than the original data points. This is expected considering lemmatization reduces the vocabulary size, thus the data variation.</a:t>
            </a:r>
          </a:p>
          <a:p>
            <a:pPr algn="l" rtl="0"/>
            <a:endParaRPr lang="en-US" sz="3200" dirty="0"/>
          </a:p>
        </p:txBody>
      </p:sp>
    </p:spTree>
    <p:extLst>
      <p:ext uri="{BB962C8B-B14F-4D97-AF65-F5344CB8AC3E}">
        <p14:creationId xmlns:p14="http://schemas.microsoft.com/office/powerpoint/2010/main" val="15508032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42A0EE-582C-26B8-AAA9-DACC9A7C7917}"/>
              </a:ext>
            </a:extLst>
          </p:cNvPr>
          <p:cNvSpPr>
            <a:spLocks noGrp="1"/>
          </p:cNvSpPr>
          <p:nvPr>
            <p:ph type="title"/>
          </p:nvPr>
        </p:nvSpPr>
        <p:spPr/>
        <p:txBody>
          <a:bodyPr/>
          <a:lstStyle/>
          <a:p>
            <a:r>
              <a:rPr lang="en-US" dirty="0"/>
              <a:t>methodology</a:t>
            </a:r>
            <a:endParaRPr lang="he-IL" dirty="0"/>
          </a:p>
        </p:txBody>
      </p:sp>
      <p:sp>
        <p:nvSpPr>
          <p:cNvPr id="3" name="Content Placeholder 2">
            <a:extLst>
              <a:ext uri="{FF2B5EF4-FFF2-40B4-BE49-F238E27FC236}">
                <a16:creationId xmlns:a16="http://schemas.microsoft.com/office/drawing/2014/main" id="{D7A4B336-82FB-F50C-B385-D015ADB2CC77}"/>
              </a:ext>
            </a:extLst>
          </p:cNvPr>
          <p:cNvSpPr>
            <a:spLocks noGrp="1"/>
          </p:cNvSpPr>
          <p:nvPr>
            <p:ph idx="1"/>
          </p:nvPr>
        </p:nvSpPr>
        <p:spPr/>
        <p:txBody>
          <a:bodyPr>
            <a:noAutofit/>
          </a:bodyPr>
          <a:lstStyle/>
          <a:p>
            <a:pPr algn="l" rtl="0"/>
            <a:r>
              <a:rPr lang="en-US" sz="3200" dirty="0"/>
              <a:t>The following was performed to try to answer the project objectives (on </a:t>
            </a:r>
            <a:r>
              <a:rPr lang="en-US" sz="3200" u="sng" dirty="0"/>
              <a:t>both</a:t>
            </a:r>
            <a:r>
              <a:rPr lang="en-US" sz="3200" dirty="0"/>
              <a:t> original and lemmatized data):</a:t>
            </a:r>
          </a:p>
          <a:p>
            <a:pPr algn="l" rtl="0"/>
            <a:r>
              <a:rPr lang="en-US" sz="3200" dirty="0"/>
              <a:t>- Lexical Diversity Analysis</a:t>
            </a:r>
          </a:p>
          <a:p>
            <a:pPr algn="l" rtl="0"/>
            <a:r>
              <a:rPr lang="en-US" sz="3200" dirty="0"/>
              <a:t>- Topic modeling</a:t>
            </a:r>
          </a:p>
          <a:p>
            <a:pPr algn="l" rtl="0"/>
            <a:r>
              <a:rPr lang="en-US" sz="3200" dirty="0"/>
              <a:t>- Text embeddings extraction and visualization</a:t>
            </a:r>
          </a:p>
          <a:p>
            <a:pPr algn="l" rtl="0"/>
            <a:r>
              <a:rPr lang="en-US" sz="3200" dirty="0">
                <a:solidFill>
                  <a:schemeClr val="accent2">
                    <a:lumMod val="75000"/>
                  </a:schemeClr>
                </a:solidFill>
              </a:rPr>
              <a:t>- Genre prediction</a:t>
            </a:r>
          </a:p>
          <a:p>
            <a:pPr algn="l" rtl="0"/>
            <a:r>
              <a:rPr lang="en-US" sz="3200" dirty="0"/>
              <a:t>- Author identification</a:t>
            </a:r>
          </a:p>
          <a:p>
            <a:pPr algn="l" rtl="0"/>
            <a:endParaRPr lang="he-IL" sz="3200" dirty="0"/>
          </a:p>
        </p:txBody>
      </p:sp>
    </p:spTree>
    <p:extLst>
      <p:ext uri="{BB962C8B-B14F-4D97-AF65-F5344CB8AC3E}">
        <p14:creationId xmlns:p14="http://schemas.microsoft.com/office/powerpoint/2010/main" val="59325118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DD44C9-4DF4-1963-E3F1-8BB0D2E5D988}"/>
              </a:ext>
            </a:extLst>
          </p:cNvPr>
          <p:cNvSpPr>
            <a:spLocks noGrp="1"/>
          </p:cNvSpPr>
          <p:nvPr>
            <p:ph type="title"/>
          </p:nvPr>
        </p:nvSpPr>
        <p:spPr/>
        <p:txBody>
          <a:bodyPr/>
          <a:lstStyle/>
          <a:p>
            <a:r>
              <a:rPr lang="en-US" dirty="0"/>
              <a:t>Genre prediction</a:t>
            </a:r>
            <a:endParaRPr lang="he-IL" dirty="0"/>
          </a:p>
        </p:txBody>
      </p:sp>
      <p:sp>
        <p:nvSpPr>
          <p:cNvPr id="3" name="Content Placeholder 2">
            <a:extLst>
              <a:ext uri="{FF2B5EF4-FFF2-40B4-BE49-F238E27FC236}">
                <a16:creationId xmlns:a16="http://schemas.microsoft.com/office/drawing/2014/main" id="{F8C88C20-93BD-E707-C574-2F0DCA0BCE02}"/>
              </a:ext>
            </a:extLst>
          </p:cNvPr>
          <p:cNvSpPr>
            <a:spLocks noGrp="1"/>
          </p:cNvSpPr>
          <p:nvPr>
            <p:ph idx="1"/>
          </p:nvPr>
        </p:nvSpPr>
        <p:spPr/>
        <p:txBody>
          <a:bodyPr>
            <a:normAutofit/>
          </a:bodyPr>
          <a:lstStyle/>
          <a:p>
            <a:pPr algn="l" rtl="0"/>
            <a:r>
              <a:rPr lang="en-US" sz="3200" dirty="0"/>
              <a:t>Music styles that are easier to predict may be easier to distinguish from other styles thus may be more unique.</a:t>
            </a:r>
          </a:p>
          <a:p>
            <a:pPr algn="l" rtl="0"/>
            <a:endParaRPr lang="en-US" sz="3200" dirty="0"/>
          </a:p>
          <a:p>
            <a:pPr algn="l" rtl="0"/>
            <a:r>
              <a:rPr lang="en-US" sz="3200" dirty="0"/>
              <a:t>A logistic regression model was trained using the text embedding with the aim of predicting the text embedding genre:</a:t>
            </a:r>
            <a:endParaRPr lang="he-IL" sz="3200" dirty="0"/>
          </a:p>
        </p:txBody>
      </p:sp>
    </p:spTree>
    <p:extLst>
      <p:ext uri="{BB962C8B-B14F-4D97-AF65-F5344CB8AC3E}">
        <p14:creationId xmlns:p14="http://schemas.microsoft.com/office/powerpoint/2010/main" val="205161949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DD44C9-4DF4-1963-E3F1-8BB0D2E5D988}"/>
              </a:ext>
            </a:extLst>
          </p:cNvPr>
          <p:cNvSpPr>
            <a:spLocks noGrp="1"/>
          </p:cNvSpPr>
          <p:nvPr>
            <p:ph type="title"/>
          </p:nvPr>
        </p:nvSpPr>
        <p:spPr/>
        <p:txBody>
          <a:bodyPr/>
          <a:lstStyle/>
          <a:p>
            <a:r>
              <a:rPr lang="en-US" dirty="0"/>
              <a:t>Genre prediction</a:t>
            </a:r>
            <a:endParaRPr lang="he-IL" dirty="0"/>
          </a:p>
        </p:txBody>
      </p:sp>
      <p:pic>
        <p:nvPicPr>
          <p:cNvPr id="7" name="Content Placeholder 6" descr="A blue squares with white text&#10;&#10;Description automatically generated">
            <a:extLst>
              <a:ext uri="{FF2B5EF4-FFF2-40B4-BE49-F238E27FC236}">
                <a16:creationId xmlns:a16="http://schemas.microsoft.com/office/drawing/2014/main" id="{2A4E5306-AB38-C279-B811-6A3BD9AC0CC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55759" y="1981200"/>
            <a:ext cx="5028405" cy="4022725"/>
          </a:xfrm>
        </p:spPr>
      </p:pic>
      <p:pic>
        <p:nvPicPr>
          <p:cNvPr id="9" name="Picture 8" descr="A blue squares with white text&#10;&#10;Description automatically generated">
            <a:extLst>
              <a:ext uri="{FF2B5EF4-FFF2-40B4-BE49-F238E27FC236}">
                <a16:creationId xmlns:a16="http://schemas.microsoft.com/office/drawing/2014/main" id="{A0355D3B-9344-0F9A-514A-457C4C7BED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7838" y="2033016"/>
            <a:ext cx="5028407" cy="4022726"/>
          </a:xfrm>
          <a:prstGeom prst="rect">
            <a:avLst/>
          </a:prstGeom>
        </p:spPr>
      </p:pic>
      <p:sp>
        <p:nvSpPr>
          <p:cNvPr id="10" name="TextBox 9">
            <a:extLst>
              <a:ext uri="{FF2B5EF4-FFF2-40B4-BE49-F238E27FC236}">
                <a16:creationId xmlns:a16="http://schemas.microsoft.com/office/drawing/2014/main" id="{70A9AC89-5F0C-27DA-0948-8412F6EF823F}"/>
              </a:ext>
            </a:extLst>
          </p:cNvPr>
          <p:cNvSpPr txBox="1"/>
          <p:nvPr/>
        </p:nvSpPr>
        <p:spPr>
          <a:xfrm>
            <a:off x="2073308" y="6163411"/>
            <a:ext cx="1877961" cy="369332"/>
          </a:xfrm>
          <a:prstGeom prst="rect">
            <a:avLst/>
          </a:prstGeom>
          <a:noFill/>
        </p:spPr>
        <p:txBody>
          <a:bodyPr wrap="square" rtlCol="1">
            <a:spAutoFit/>
          </a:bodyPr>
          <a:lstStyle/>
          <a:p>
            <a:r>
              <a:rPr lang="en-US" dirty="0"/>
              <a:t>lemmatized data</a:t>
            </a:r>
            <a:endParaRPr lang="he-IL" dirty="0"/>
          </a:p>
        </p:txBody>
      </p:sp>
      <p:sp>
        <p:nvSpPr>
          <p:cNvPr id="11" name="TextBox 10">
            <a:extLst>
              <a:ext uri="{FF2B5EF4-FFF2-40B4-BE49-F238E27FC236}">
                <a16:creationId xmlns:a16="http://schemas.microsoft.com/office/drawing/2014/main" id="{85CC0597-07A1-3D48-0659-07592564D167}"/>
              </a:ext>
            </a:extLst>
          </p:cNvPr>
          <p:cNvSpPr txBox="1"/>
          <p:nvPr/>
        </p:nvSpPr>
        <p:spPr>
          <a:xfrm>
            <a:off x="7768785" y="6163411"/>
            <a:ext cx="1877961" cy="369332"/>
          </a:xfrm>
          <a:prstGeom prst="rect">
            <a:avLst/>
          </a:prstGeom>
          <a:noFill/>
        </p:spPr>
        <p:txBody>
          <a:bodyPr wrap="square" rtlCol="1">
            <a:spAutoFit/>
          </a:bodyPr>
          <a:lstStyle/>
          <a:p>
            <a:r>
              <a:rPr lang="en-US" dirty="0"/>
              <a:t>original data</a:t>
            </a:r>
            <a:endParaRPr lang="he-IL" dirty="0"/>
          </a:p>
        </p:txBody>
      </p:sp>
    </p:spTree>
    <p:extLst>
      <p:ext uri="{BB962C8B-B14F-4D97-AF65-F5344CB8AC3E}">
        <p14:creationId xmlns:p14="http://schemas.microsoft.com/office/powerpoint/2010/main" val="413862852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0B1C3-7E40-EFB2-2148-530EC6E97150}"/>
              </a:ext>
            </a:extLst>
          </p:cNvPr>
          <p:cNvSpPr>
            <a:spLocks noGrp="1"/>
          </p:cNvSpPr>
          <p:nvPr>
            <p:ph type="title"/>
          </p:nvPr>
        </p:nvSpPr>
        <p:spPr/>
        <p:txBody>
          <a:bodyPr/>
          <a:lstStyle/>
          <a:p>
            <a:r>
              <a:rPr lang="en-US" dirty="0"/>
              <a:t>Genre prediction</a:t>
            </a:r>
            <a:endParaRPr lang="he-IL" dirty="0"/>
          </a:p>
        </p:txBody>
      </p:sp>
      <p:sp>
        <p:nvSpPr>
          <p:cNvPr id="3" name="Content Placeholder 2">
            <a:extLst>
              <a:ext uri="{FF2B5EF4-FFF2-40B4-BE49-F238E27FC236}">
                <a16:creationId xmlns:a16="http://schemas.microsoft.com/office/drawing/2014/main" id="{2E86C1AA-003F-BCFE-FC44-92108B4BC1F1}"/>
              </a:ext>
            </a:extLst>
          </p:cNvPr>
          <p:cNvSpPr>
            <a:spLocks noGrp="1"/>
          </p:cNvSpPr>
          <p:nvPr>
            <p:ph idx="1"/>
          </p:nvPr>
        </p:nvSpPr>
        <p:spPr/>
        <p:txBody>
          <a:bodyPr>
            <a:normAutofit/>
          </a:bodyPr>
          <a:lstStyle/>
          <a:p>
            <a:pPr algn="l" rtl="0"/>
            <a:r>
              <a:rPr lang="en-US" sz="3200" dirty="0"/>
              <a:t>Observations:</a:t>
            </a:r>
          </a:p>
          <a:p>
            <a:pPr algn="l" rtl="0"/>
            <a:r>
              <a:rPr lang="en-US" sz="3200" dirty="0"/>
              <a:t>1. Rock is the most correctly predicted genre (most likely to be incorrectly labeled as pop).</a:t>
            </a:r>
          </a:p>
          <a:p>
            <a:pPr algn="l" rtl="0"/>
            <a:r>
              <a:rPr lang="en-US" sz="3200" dirty="0"/>
              <a:t>2. Pop is the least correctly predicted genre (most likely to be incorrectly labeled as rock).</a:t>
            </a:r>
          </a:p>
          <a:p>
            <a:pPr algn="l" rtl="0"/>
            <a:r>
              <a:rPr lang="en-US" sz="3200" dirty="0"/>
              <a:t>3. Oriental music is the 2</a:t>
            </a:r>
            <a:r>
              <a:rPr lang="en-US" sz="3200" baseline="30000" dirty="0"/>
              <a:t>nd</a:t>
            </a:r>
            <a:r>
              <a:rPr lang="en-US" sz="3200" dirty="0"/>
              <a:t> most correctly predicted genre (most likely to be incorrectly labeled as pop/rock)</a:t>
            </a:r>
            <a:endParaRPr lang="he-IL" sz="3200" dirty="0"/>
          </a:p>
        </p:txBody>
      </p:sp>
    </p:spTree>
    <p:extLst>
      <p:ext uri="{BB962C8B-B14F-4D97-AF65-F5344CB8AC3E}">
        <p14:creationId xmlns:p14="http://schemas.microsoft.com/office/powerpoint/2010/main" val="412616772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0B1C3-7E40-EFB2-2148-530EC6E97150}"/>
              </a:ext>
            </a:extLst>
          </p:cNvPr>
          <p:cNvSpPr>
            <a:spLocks noGrp="1"/>
          </p:cNvSpPr>
          <p:nvPr>
            <p:ph type="title"/>
          </p:nvPr>
        </p:nvSpPr>
        <p:spPr/>
        <p:txBody>
          <a:bodyPr/>
          <a:lstStyle/>
          <a:p>
            <a:r>
              <a:rPr lang="en-US" dirty="0"/>
              <a:t>Genre prediction</a:t>
            </a:r>
            <a:endParaRPr lang="he-IL" dirty="0"/>
          </a:p>
        </p:txBody>
      </p:sp>
      <p:sp>
        <p:nvSpPr>
          <p:cNvPr id="3" name="Content Placeholder 2">
            <a:extLst>
              <a:ext uri="{FF2B5EF4-FFF2-40B4-BE49-F238E27FC236}">
                <a16:creationId xmlns:a16="http://schemas.microsoft.com/office/drawing/2014/main" id="{2E86C1AA-003F-BCFE-FC44-92108B4BC1F1}"/>
              </a:ext>
            </a:extLst>
          </p:cNvPr>
          <p:cNvSpPr>
            <a:spLocks noGrp="1"/>
          </p:cNvSpPr>
          <p:nvPr>
            <p:ph idx="1"/>
          </p:nvPr>
        </p:nvSpPr>
        <p:spPr/>
        <p:txBody>
          <a:bodyPr>
            <a:normAutofit/>
          </a:bodyPr>
          <a:lstStyle/>
          <a:p>
            <a:pPr algn="l" rtl="0"/>
            <a:r>
              <a:rPr lang="en-US" sz="3200" dirty="0"/>
              <a:t>Observations:</a:t>
            </a:r>
          </a:p>
          <a:p>
            <a:pPr algn="l" rtl="0"/>
            <a:r>
              <a:rPr lang="en-US" sz="3200" dirty="0"/>
              <a:t>4. Lemmatization mostly affects the genre prediction of pop and Hebrew music – causing their prediction to be ~20% less accurate. </a:t>
            </a:r>
          </a:p>
        </p:txBody>
      </p:sp>
    </p:spTree>
    <p:extLst>
      <p:ext uri="{BB962C8B-B14F-4D97-AF65-F5344CB8AC3E}">
        <p14:creationId xmlns:p14="http://schemas.microsoft.com/office/powerpoint/2010/main" val="41090700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42A0EE-582C-26B8-AAA9-DACC9A7C7917}"/>
              </a:ext>
            </a:extLst>
          </p:cNvPr>
          <p:cNvSpPr>
            <a:spLocks noGrp="1"/>
          </p:cNvSpPr>
          <p:nvPr>
            <p:ph type="title"/>
          </p:nvPr>
        </p:nvSpPr>
        <p:spPr/>
        <p:txBody>
          <a:bodyPr/>
          <a:lstStyle/>
          <a:p>
            <a:r>
              <a:rPr lang="en-US" dirty="0"/>
              <a:t>methodology</a:t>
            </a:r>
            <a:endParaRPr lang="he-IL" dirty="0"/>
          </a:p>
        </p:txBody>
      </p:sp>
      <p:sp>
        <p:nvSpPr>
          <p:cNvPr id="3" name="Content Placeholder 2">
            <a:extLst>
              <a:ext uri="{FF2B5EF4-FFF2-40B4-BE49-F238E27FC236}">
                <a16:creationId xmlns:a16="http://schemas.microsoft.com/office/drawing/2014/main" id="{D7A4B336-82FB-F50C-B385-D015ADB2CC77}"/>
              </a:ext>
            </a:extLst>
          </p:cNvPr>
          <p:cNvSpPr>
            <a:spLocks noGrp="1"/>
          </p:cNvSpPr>
          <p:nvPr>
            <p:ph idx="1"/>
          </p:nvPr>
        </p:nvSpPr>
        <p:spPr/>
        <p:txBody>
          <a:bodyPr>
            <a:noAutofit/>
          </a:bodyPr>
          <a:lstStyle/>
          <a:p>
            <a:pPr algn="l" rtl="0"/>
            <a:r>
              <a:rPr lang="en-US" sz="3200" dirty="0"/>
              <a:t>The following was performed to try to answer the project objectives (on </a:t>
            </a:r>
            <a:r>
              <a:rPr lang="en-US" sz="3200" u="sng" dirty="0"/>
              <a:t>both</a:t>
            </a:r>
            <a:r>
              <a:rPr lang="en-US" sz="3200" dirty="0"/>
              <a:t> original and lemmatized data):</a:t>
            </a:r>
          </a:p>
          <a:p>
            <a:pPr algn="l" rtl="0"/>
            <a:r>
              <a:rPr lang="en-US" sz="3200" dirty="0"/>
              <a:t>- Lexical Diversity Analysis</a:t>
            </a:r>
          </a:p>
          <a:p>
            <a:pPr algn="l" rtl="0"/>
            <a:r>
              <a:rPr lang="en-US" sz="3200" dirty="0"/>
              <a:t>- Topic modeling</a:t>
            </a:r>
          </a:p>
          <a:p>
            <a:pPr algn="l" rtl="0"/>
            <a:r>
              <a:rPr lang="en-US" sz="3200" dirty="0"/>
              <a:t>- Text embeddings extraction and visualization</a:t>
            </a:r>
          </a:p>
          <a:p>
            <a:pPr algn="l" rtl="0"/>
            <a:r>
              <a:rPr lang="en-US" sz="3200" dirty="0"/>
              <a:t>- Genre prediction</a:t>
            </a:r>
          </a:p>
          <a:p>
            <a:pPr algn="l" rtl="0"/>
            <a:r>
              <a:rPr lang="en-US" sz="3200" dirty="0">
                <a:solidFill>
                  <a:schemeClr val="accent2">
                    <a:lumMod val="75000"/>
                  </a:schemeClr>
                </a:solidFill>
              </a:rPr>
              <a:t>- Author identification</a:t>
            </a:r>
          </a:p>
          <a:p>
            <a:pPr algn="l" rtl="0"/>
            <a:endParaRPr lang="he-IL" sz="3200" dirty="0"/>
          </a:p>
        </p:txBody>
      </p:sp>
    </p:spTree>
    <p:extLst>
      <p:ext uri="{BB962C8B-B14F-4D97-AF65-F5344CB8AC3E}">
        <p14:creationId xmlns:p14="http://schemas.microsoft.com/office/powerpoint/2010/main" val="291361673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4ED966-3E76-36D9-83A6-BDFCEADCD94E}"/>
              </a:ext>
            </a:extLst>
          </p:cNvPr>
          <p:cNvSpPr>
            <a:spLocks noGrp="1"/>
          </p:cNvSpPr>
          <p:nvPr>
            <p:ph type="title"/>
          </p:nvPr>
        </p:nvSpPr>
        <p:spPr/>
        <p:txBody>
          <a:bodyPr/>
          <a:lstStyle/>
          <a:p>
            <a:r>
              <a:rPr lang="en-US" dirty="0"/>
              <a:t>AUTHOR IDENTIFICATION</a:t>
            </a:r>
            <a:endParaRPr lang="he-IL" dirty="0"/>
          </a:p>
        </p:txBody>
      </p:sp>
      <p:sp>
        <p:nvSpPr>
          <p:cNvPr id="3" name="Content Placeholder 2">
            <a:extLst>
              <a:ext uri="{FF2B5EF4-FFF2-40B4-BE49-F238E27FC236}">
                <a16:creationId xmlns:a16="http://schemas.microsoft.com/office/drawing/2014/main" id="{4BCCF969-6917-2AC0-BB75-33AF7C0FC735}"/>
              </a:ext>
            </a:extLst>
          </p:cNvPr>
          <p:cNvSpPr>
            <a:spLocks noGrp="1"/>
          </p:cNvSpPr>
          <p:nvPr>
            <p:ph idx="1"/>
          </p:nvPr>
        </p:nvSpPr>
        <p:spPr/>
        <p:txBody>
          <a:bodyPr>
            <a:normAutofit/>
          </a:bodyPr>
          <a:lstStyle/>
          <a:p>
            <a:pPr algn="l" rtl="0"/>
            <a:r>
              <a:rPr lang="en-US" sz="3200" dirty="0"/>
              <a:t>Author identification is the task of determining the author of a given text by analyzing stylistic and linguistic features unique to each author's writing.</a:t>
            </a:r>
          </a:p>
          <a:p>
            <a:pPr algn="l" rtl="0"/>
            <a:endParaRPr lang="en-US" sz="3200" dirty="0"/>
          </a:p>
          <a:p>
            <a:pPr algn="l" rtl="0"/>
            <a:r>
              <a:rPr lang="en-US" sz="3200" dirty="0"/>
              <a:t>High author identification rate can be a result of:</a:t>
            </a:r>
          </a:p>
          <a:p>
            <a:pPr algn="l" rtl="0"/>
            <a:r>
              <a:rPr lang="en-US" sz="3200" dirty="0"/>
              <a:t>1. A distinct style from the rest of the genre authors.</a:t>
            </a:r>
          </a:p>
          <a:p>
            <a:pPr algn="l" rtl="0"/>
            <a:r>
              <a:rPr lang="en-US" sz="3200" dirty="0"/>
              <a:t>2. All authors song being very similar, thus easy to identify.</a:t>
            </a:r>
          </a:p>
        </p:txBody>
      </p:sp>
    </p:spTree>
    <p:extLst>
      <p:ext uri="{BB962C8B-B14F-4D97-AF65-F5344CB8AC3E}">
        <p14:creationId xmlns:p14="http://schemas.microsoft.com/office/powerpoint/2010/main" val="9400216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9B5843-BCFB-39C7-D7E8-F05E4965B5B6}"/>
              </a:ext>
            </a:extLst>
          </p:cNvPr>
          <p:cNvSpPr>
            <a:spLocks noGrp="1"/>
          </p:cNvSpPr>
          <p:nvPr>
            <p:ph type="title"/>
          </p:nvPr>
        </p:nvSpPr>
        <p:spPr/>
        <p:txBody>
          <a:bodyPr/>
          <a:lstStyle/>
          <a:p>
            <a:r>
              <a:rPr lang="en-US" dirty="0"/>
              <a:t>Data pre-processing - tagging</a:t>
            </a:r>
            <a:endParaRPr lang="he-IL" dirty="0"/>
          </a:p>
        </p:txBody>
      </p:sp>
      <p:sp>
        <p:nvSpPr>
          <p:cNvPr id="3" name="Content Placeholder 2">
            <a:extLst>
              <a:ext uri="{FF2B5EF4-FFF2-40B4-BE49-F238E27FC236}">
                <a16:creationId xmlns:a16="http://schemas.microsoft.com/office/drawing/2014/main" id="{7B326065-947B-1635-7FA7-12386DD5F5BC}"/>
              </a:ext>
            </a:extLst>
          </p:cNvPr>
          <p:cNvSpPr>
            <a:spLocks noGrp="1"/>
          </p:cNvSpPr>
          <p:nvPr>
            <p:ph idx="1"/>
          </p:nvPr>
        </p:nvSpPr>
        <p:spPr/>
        <p:txBody>
          <a:bodyPr>
            <a:normAutofit/>
          </a:bodyPr>
          <a:lstStyle/>
          <a:p>
            <a:pPr algn="l" rtl="0"/>
            <a:r>
              <a:rPr lang="en-US" sz="3200" dirty="0"/>
              <a:t>The dataset was tagged with the following additional information:</a:t>
            </a:r>
          </a:p>
          <a:p>
            <a:pPr algn="l" rtl="0"/>
            <a:r>
              <a:rPr lang="en-US" sz="3200" dirty="0"/>
              <a:t>- Artist year of birth</a:t>
            </a:r>
          </a:p>
          <a:p>
            <a:pPr algn="l" rtl="0"/>
            <a:r>
              <a:rPr lang="en-US" sz="3200" dirty="0"/>
              <a:t>- Artist main genre</a:t>
            </a:r>
          </a:p>
        </p:txBody>
      </p:sp>
    </p:spTree>
    <p:extLst>
      <p:ext uri="{BB962C8B-B14F-4D97-AF65-F5344CB8AC3E}">
        <p14:creationId xmlns:p14="http://schemas.microsoft.com/office/powerpoint/2010/main" val="78503748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4ED966-3E76-36D9-83A6-BDFCEADCD94E}"/>
              </a:ext>
            </a:extLst>
          </p:cNvPr>
          <p:cNvSpPr>
            <a:spLocks noGrp="1"/>
          </p:cNvSpPr>
          <p:nvPr>
            <p:ph type="title"/>
          </p:nvPr>
        </p:nvSpPr>
        <p:spPr/>
        <p:txBody>
          <a:bodyPr/>
          <a:lstStyle/>
          <a:p>
            <a:r>
              <a:rPr lang="en-US" dirty="0"/>
              <a:t>AUTHOR IDENTIFICATION</a:t>
            </a:r>
            <a:endParaRPr lang="he-IL" dirty="0"/>
          </a:p>
        </p:txBody>
      </p:sp>
      <p:sp>
        <p:nvSpPr>
          <p:cNvPr id="3" name="Content Placeholder 2">
            <a:extLst>
              <a:ext uri="{FF2B5EF4-FFF2-40B4-BE49-F238E27FC236}">
                <a16:creationId xmlns:a16="http://schemas.microsoft.com/office/drawing/2014/main" id="{4BCCF969-6917-2AC0-BB75-33AF7C0FC735}"/>
              </a:ext>
            </a:extLst>
          </p:cNvPr>
          <p:cNvSpPr>
            <a:spLocks noGrp="1"/>
          </p:cNvSpPr>
          <p:nvPr>
            <p:ph idx="1"/>
          </p:nvPr>
        </p:nvSpPr>
        <p:spPr/>
        <p:txBody>
          <a:bodyPr>
            <a:normAutofit/>
          </a:bodyPr>
          <a:lstStyle/>
          <a:p>
            <a:pPr algn="l" rtl="0"/>
            <a:r>
              <a:rPr lang="en-US" sz="3200" dirty="0"/>
              <a:t>- 6 most prominent artist were chosen from each genre.</a:t>
            </a:r>
          </a:p>
          <a:p>
            <a:pPr algn="l" rtl="0"/>
            <a:r>
              <a:rPr lang="en-US" sz="3200" dirty="0"/>
              <a:t>- 111 random songs were chosen for each artist.</a:t>
            </a:r>
          </a:p>
        </p:txBody>
      </p:sp>
    </p:spTree>
    <p:extLst>
      <p:ext uri="{BB962C8B-B14F-4D97-AF65-F5344CB8AC3E}">
        <p14:creationId xmlns:p14="http://schemas.microsoft.com/office/powerpoint/2010/main" val="384959544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4ED966-3E76-36D9-83A6-BDFCEADCD94E}"/>
              </a:ext>
            </a:extLst>
          </p:cNvPr>
          <p:cNvSpPr>
            <a:spLocks noGrp="1"/>
          </p:cNvSpPr>
          <p:nvPr>
            <p:ph type="title"/>
          </p:nvPr>
        </p:nvSpPr>
        <p:spPr/>
        <p:txBody>
          <a:bodyPr/>
          <a:lstStyle/>
          <a:p>
            <a:r>
              <a:rPr lang="en-US" dirty="0"/>
              <a:t>AUTHOR IDENTIFICATION</a:t>
            </a:r>
            <a:endParaRPr lang="he-IL" dirty="0"/>
          </a:p>
        </p:txBody>
      </p:sp>
      <p:graphicFrame>
        <p:nvGraphicFramePr>
          <p:cNvPr id="4" name="Table 3">
            <a:extLst>
              <a:ext uri="{FF2B5EF4-FFF2-40B4-BE49-F238E27FC236}">
                <a16:creationId xmlns:a16="http://schemas.microsoft.com/office/drawing/2014/main" id="{18F9FBF3-185F-2B07-D6FC-2A5AF1B06CDE}"/>
              </a:ext>
            </a:extLst>
          </p:cNvPr>
          <p:cNvGraphicFramePr>
            <a:graphicFrameLocks noGrp="1"/>
          </p:cNvGraphicFramePr>
          <p:nvPr>
            <p:extLst>
              <p:ext uri="{D42A27DB-BD31-4B8C-83A1-F6EECF244321}">
                <p14:modId xmlns:p14="http://schemas.microsoft.com/office/powerpoint/2010/main" val="2630725894"/>
              </p:ext>
            </p:extLst>
          </p:nvPr>
        </p:nvGraphicFramePr>
        <p:xfrm>
          <a:off x="624350" y="2163490"/>
          <a:ext cx="10943300" cy="1893365"/>
        </p:xfrm>
        <a:graphic>
          <a:graphicData uri="http://schemas.openxmlformats.org/drawingml/2006/table">
            <a:tbl>
              <a:tblPr rtl="1" firstRow="1" bandRow="1">
                <a:tableStyleId>{5C22544A-7EE6-4342-B048-85BDC9FD1C3A}</a:tableStyleId>
              </a:tblPr>
              <a:tblGrid>
                <a:gridCol w="2188660">
                  <a:extLst>
                    <a:ext uri="{9D8B030D-6E8A-4147-A177-3AD203B41FA5}">
                      <a16:colId xmlns:a16="http://schemas.microsoft.com/office/drawing/2014/main" val="1766184929"/>
                    </a:ext>
                  </a:extLst>
                </a:gridCol>
                <a:gridCol w="2188660">
                  <a:extLst>
                    <a:ext uri="{9D8B030D-6E8A-4147-A177-3AD203B41FA5}">
                      <a16:colId xmlns:a16="http://schemas.microsoft.com/office/drawing/2014/main" val="736468442"/>
                    </a:ext>
                  </a:extLst>
                </a:gridCol>
                <a:gridCol w="2188660">
                  <a:extLst>
                    <a:ext uri="{9D8B030D-6E8A-4147-A177-3AD203B41FA5}">
                      <a16:colId xmlns:a16="http://schemas.microsoft.com/office/drawing/2014/main" val="3071990527"/>
                    </a:ext>
                  </a:extLst>
                </a:gridCol>
                <a:gridCol w="2188660">
                  <a:extLst>
                    <a:ext uri="{9D8B030D-6E8A-4147-A177-3AD203B41FA5}">
                      <a16:colId xmlns:a16="http://schemas.microsoft.com/office/drawing/2014/main" val="3322638108"/>
                    </a:ext>
                  </a:extLst>
                </a:gridCol>
                <a:gridCol w="2188660">
                  <a:extLst>
                    <a:ext uri="{9D8B030D-6E8A-4147-A177-3AD203B41FA5}">
                      <a16:colId xmlns:a16="http://schemas.microsoft.com/office/drawing/2014/main" val="226381675"/>
                    </a:ext>
                  </a:extLst>
                </a:gridCol>
              </a:tblGrid>
              <a:tr h="491285">
                <a:tc>
                  <a:txBody>
                    <a:bodyPr/>
                    <a:lstStyle/>
                    <a:p>
                      <a:pPr algn="ctr" rtl="0"/>
                      <a:r>
                        <a:rPr lang="en-US" sz="2000" dirty="0"/>
                        <a:t>Hebrew music</a:t>
                      </a:r>
                      <a:endParaRPr lang="he-IL" sz="2000" dirty="0"/>
                    </a:p>
                  </a:txBody>
                  <a:tcPr/>
                </a:tc>
                <a:tc>
                  <a:txBody>
                    <a:bodyPr/>
                    <a:lstStyle/>
                    <a:p>
                      <a:pPr algn="ctr" rtl="0"/>
                      <a:r>
                        <a:rPr lang="en-US" sz="2000" dirty="0"/>
                        <a:t>Rock</a:t>
                      </a:r>
                      <a:endParaRPr lang="he-IL" sz="2000" dirty="0"/>
                    </a:p>
                  </a:txBody>
                  <a:tcPr/>
                </a:tc>
                <a:tc>
                  <a:txBody>
                    <a:bodyPr/>
                    <a:lstStyle/>
                    <a:p>
                      <a:pPr algn="ctr" rtl="0"/>
                      <a:r>
                        <a:rPr lang="en-US" sz="2000" dirty="0"/>
                        <a:t>Pop</a:t>
                      </a:r>
                      <a:endParaRPr lang="he-IL" sz="2000" dirty="0"/>
                    </a:p>
                  </a:txBody>
                  <a:tcPr/>
                </a:tc>
                <a:tc>
                  <a:txBody>
                    <a:bodyPr/>
                    <a:lstStyle/>
                    <a:p>
                      <a:pPr algn="ctr" rtl="0"/>
                      <a:r>
                        <a:rPr lang="en-US" sz="2000" dirty="0"/>
                        <a:t>Oriental</a:t>
                      </a:r>
                      <a:endParaRPr lang="he-IL" sz="2000" dirty="0"/>
                    </a:p>
                  </a:txBody>
                  <a:tcPr/>
                </a:tc>
                <a:tc>
                  <a:txBody>
                    <a:bodyPr/>
                    <a:lstStyle/>
                    <a:p>
                      <a:pPr algn="ctr" rtl="0"/>
                      <a:endParaRPr lang="he-IL" sz="2000" dirty="0"/>
                    </a:p>
                  </a:txBody>
                  <a:tcPr/>
                </a:tc>
                <a:extLst>
                  <a:ext uri="{0D108BD9-81ED-4DB2-BD59-A6C34878D82A}">
                    <a16:rowId xmlns:a16="http://schemas.microsoft.com/office/drawing/2014/main" val="1789283900"/>
                  </a:ext>
                </a:extLst>
              </a:tr>
              <a:tr h="491285">
                <a:tc>
                  <a:txBody>
                    <a:bodyPr/>
                    <a:lstStyle/>
                    <a:p>
                      <a:pPr algn="ctr" rtl="0"/>
                      <a:r>
                        <a:rPr lang="he-IL" sz="2000" dirty="0"/>
                        <a:t>0.3228</a:t>
                      </a:r>
                    </a:p>
                    <a:p>
                      <a:pPr algn="ctr" rtl="0"/>
                      <a:r>
                        <a:rPr lang="he-IL" sz="2000" dirty="0"/>
                        <a:t>(+/- 0.0335)</a:t>
                      </a:r>
                    </a:p>
                  </a:txBody>
                  <a:tcPr/>
                </a:tc>
                <a:tc>
                  <a:txBody>
                    <a:bodyPr/>
                    <a:lstStyle/>
                    <a:p>
                      <a:pPr algn="ctr" rtl="0"/>
                      <a:r>
                        <a:rPr lang="he-IL" sz="2000" dirty="0"/>
                        <a:t>0.3393</a:t>
                      </a:r>
                      <a:endParaRPr lang="en-US" sz="2000" dirty="0"/>
                    </a:p>
                    <a:p>
                      <a:pPr algn="ctr" rtl="0"/>
                      <a:r>
                        <a:rPr lang="he-IL" sz="2000" dirty="0"/>
                        <a:t>(+/- 0.1067)</a:t>
                      </a:r>
                    </a:p>
                  </a:txBody>
                  <a:tcPr/>
                </a:tc>
                <a:tc>
                  <a:txBody>
                    <a:bodyPr/>
                    <a:lstStyle/>
                    <a:p>
                      <a:pPr algn="ctr" rtl="0"/>
                      <a:r>
                        <a:rPr lang="he-IL" sz="2000" dirty="0"/>
                        <a:t>0.4535</a:t>
                      </a:r>
                    </a:p>
                    <a:p>
                      <a:pPr algn="ctr" rtl="0"/>
                      <a:r>
                        <a:rPr lang="he-IL" sz="2000" dirty="0"/>
                        <a:t>(+/- 0.0598)</a:t>
                      </a:r>
                    </a:p>
                  </a:txBody>
                  <a:tcPr/>
                </a:tc>
                <a:tc>
                  <a:txBody>
                    <a:bodyPr/>
                    <a:lstStyle/>
                    <a:p>
                      <a:pPr algn="ctr" rtl="0"/>
                      <a:r>
                        <a:rPr lang="he-IL" sz="2000" dirty="0"/>
                        <a:t>0.3453</a:t>
                      </a:r>
                    </a:p>
                    <a:p>
                      <a:pPr algn="ctr" rtl="0"/>
                      <a:r>
                        <a:rPr lang="he-IL" sz="2000" dirty="0"/>
                        <a:t>(+/- 0.0897)</a:t>
                      </a:r>
                    </a:p>
                  </a:txBody>
                  <a:tcPr/>
                </a:tc>
                <a:tc>
                  <a:txBody>
                    <a:bodyPr/>
                    <a:lstStyle/>
                    <a:p>
                      <a:pPr algn="ctr" rtl="0"/>
                      <a:r>
                        <a:rPr lang="en-US" sz="2000" dirty="0"/>
                        <a:t>Mean Accuracy</a:t>
                      </a:r>
                      <a:endParaRPr lang="he-IL" sz="2000" dirty="0"/>
                    </a:p>
                  </a:txBody>
                  <a:tcPr/>
                </a:tc>
                <a:extLst>
                  <a:ext uri="{0D108BD9-81ED-4DB2-BD59-A6C34878D82A}">
                    <a16:rowId xmlns:a16="http://schemas.microsoft.com/office/drawing/2014/main" val="2684169577"/>
                  </a:ext>
                </a:extLst>
              </a:tr>
              <a:tr h="491285">
                <a:tc>
                  <a:txBody>
                    <a:bodyPr/>
                    <a:lstStyle/>
                    <a:p>
                      <a:pPr algn="ctr" rtl="0"/>
                      <a:r>
                        <a:rPr lang="he-IL" sz="2000" dirty="0"/>
                        <a:t>0.3229</a:t>
                      </a:r>
                    </a:p>
                    <a:p>
                      <a:pPr algn="ctr" rtl="0"/>
                      <a:r>
                        <a:rPr lang="he-IL" sz="2000" dirty="0"/>
                        <a:t>(+/- 0.0316)</a:t>
                      </a:r>
                    </a:p>
                  </a:txBody>
                  <a:tcPr/>
                </a:tc>
                <a:tc>
                  <a:txBody>
                    <a:bodyPr/>
                    <a:lstStyle/>
                    <a:p>
                      <a:pPr algn="ctr" rtl="0"/>
                      <a:r>
                        <a:rPr lang="he-IL" sz="2000" dirty="0"/>
                        <a:t>0.3394</a:t>
                      </a:r>
                    </a:p>
                    <a:p>
                      <a:pPr algn="ctr" rtl="0"/>
                      <a:r>
                        <a:rPr lang="he-IL" sz="2000" dirty="0"/>
                        <a:t>(+/- 0.1023)</a:t>
                      </a:r>
                    </a:p>
                  </a:txBody>
                  <a:tcPr/>
                </a:tc>
                <a:tc>
                  <a:txBody>
                    <a:bodyPr/>
                    <a:lstStyle/>
                    <a:p>
                      <a:pPr algn="ctr" rtl="0"/>
                      <a:r>
                        <a:rPr lang="he-IL" sz="2000" dirty="0"/>
                        <a:t>0.4503</a:t>
                      </a:r>
                    </a:p>
                    <a:p>
                      <a:pPr algn="ctr" rtl="0"/>
                      <a:r>
                        <a:rPr lang="he-IL" sz="2000" dirty="0"/>
                        <a:t>(+/- 0.0596)</a:t>
                      </a:r>
                    </a:p>
                  </a:txBody>
                  <a:tcPr/>
                </a:tc>
                <a:tc>
                  <a:txBody>
                    <a:bodyPr/>
                    <a:lstStyle/>
                    <a:p>
                      <a:pPr algn="ctr" rtl="0"/>
                      <a:r>
                        <a:rPr lang="he-IL" sz="2000" dirty="0"/>
                        <a:t>0.3403</a:t>
                      </a:r>
                    </a:p>
                    <a:p>
                      <a:pPr algn="ctr" rtl="0"/>
                      <a:r>
                        <a:rPr lang="he-IL" sz="2000" dirty="0"/>
                        <a:t>(+/- 0.0840)</a:t>
                      </a:r>
                    </a:p>
                  </a:txBody>
                  <a:tcPr/>
                </a:tc>
                <a:tc>
                  <a:txBody>
                    <a:bodyPr/>
                    <a:lstStyle/>
                    <a:p>
                      <a:pPr algn="ctr" rtl="0"/>
                      <a:r>
                        <a:rPr lang="en-US" sz="2000" dirty="0"/>
                        <a:t>Mean F1-score</a:t>
                      </a:r>
                      <a:endParaRPr lang="he-IL" sz="2000" dirty="0"/>
                    </a:p>
                  </a:txBody>
                  <a:tcPr/>
                </a:tc>
                <a:extLst>
                  <a:ext uri="{0D108BD9-81ED-4DB2-BD59-A6C34878D82A}">
                    <a16:rowId xmlns:a16="http://schemas.microsoft.com/office/drawing/2014/main" val="2052185050"/>
                  </a:ext>
                </a:extLst>
              </a:tr>
            </a:tbl>
          </a:graphicData>
        </a:graphic>
      </p:graphicFrame>
      <p:graphicFrame>
        <p:nvGraphicFramePr>
          <p:cNvPr id="5" name="Table 4">
            <a:extLst>
              <a:ext uri="{FF2B5EF4-FFF2-40B4-BE49-F238E27FC236}">
                <a16:creationId xmlns:a16="http://schemas.microsoft.com/office/drawing/2014/main" id="{BAB2C4C4-130E-73A2-7CA0-10009AF817F5}"/>
              </a:ext>
            </a:extLst>
          </p:cNvPr>
          <p:cNvGraphicFramePr>
            <a:graphicFrameLocks noGrp="1"/>
          </p:cNvGraphicFramePr>
          <p:nvPr>
            <p:extLst>
              <p:ext uri="{D42A27DB-BD31-4B8C-83A1-F6EECF244321}">
                <p14:modId xmlns:p14="http://schemas.microsoft.com/office/powerpoint/2010/main" val="2106890871"/>
              </p:ext>
            </p:extLst>
          </p:nvPr>
        </p:nvGraphicFramePr>
        <p:xfrm>
          <a:off x="624350" y="4587142"/>
          <a:ext cx="10943300" cy="1893365"/>
        </p:xfrm>
        <a:graphic>
          <a:graphicData uri="http://schemas.openxmlformats.org/drawingml/2006/table">
            <a:tbl>
              <a:tblPr rtl="1" firstRow="1" bandRow="1">
                <a:tableStyleId>{5C22544A-7EE6-4342-B048-85BDC9FD1C3A}</a:tableStyleId>
              </a:tblPr>
              <a:tblGrid>
                <a:gridCol w="2188660">
                  <a:extLst>
                    <a:ext uri="{9D8B030D-6E8A-4147-A177-3AD203B41FA5}">
                      <a16:colId xmlns:a16="http://schemas.microsoft.com/office/drawing/2014/main" val="1766184929"/>
                    </a:ext>
                  </a:extLst>
                </a:gridCol>
                <a:gridCol w="2188660">
                  <a:extLst>
                    <a:ext uri="{9D8B030D-6E8A-4147-A177-3AD203B41FA5}">
                      <a16:colId xmlns:a16="http://schemas.microsoft.com/office/drawing/2014/main" val="736468442"/>
                    </a:ext>
                  </a:extLst>
                </a:gridCol>
                <a:gridCol w="2188660">
                  <a:extLst>
                    <a:ext uri="{9D8B030D-6E8A-4147-A177-3AD203B41FA5}">
                      <a16:colId xmlns:a16="http://schemas.microsoft.com/office/drawing/2014/main" val="3071990527"/>
                    </a:ext>
                  </a:extLst>
                </a:gridCol>
                <a:gridCol w="2188660">
                  <a:extLst>
                    <a:ext uri="{9D8B030D-6E8A-4147-A177-3AD203B41FA5}">
                      <a16:colId xmlns:a16="http://schemas.microsoft.com/office/drawing/2014/main" val="3322638108"/>
                    </a:ext>
                  </a:extLst>
                </a:gridCol>
                <a:gridCol w="2188660">
                  <a:extLst>
                    <a:ext uri="{9D8B030D-6E8A-4147-A177-3AD203B41FA5}">
                      <a16:colId xmlns:a16="http://schemas.microsoft.com/office/drawing/2014/main" val="226381675"/>
                    </a:ext>
                  </a:extLst>
                </a:gridCol>
              </a:tblGrid>
              <a:tr h="491285">
                <a:tc>
                  <a:txBody>
                    <a:bodyPr/>
                    <a:lstStyle/>
                    <a:p>
                      <a:pPr algn="ctr" rtl="0"/>
                      <a:r>
                        <a:rPr lang="en-US" sz="2000" dirty="0"/>
                        <a:t>Hebrew music</a:t>
                      </a:r>
                      <a:endParaRPr lang="he-IL" sz="2000" dirty="0"/>
                    </a:p>
                  </a:txBody>
                  <a:tcPr/>
                </a:tc>
                <a:tc>
                  <a:txBody>
                    <a:bodyPr/>
                    <a:lstStyle/>
                    <a:p>
                      <a:pPr algn="ctr" rtl="0"/>
                      <a:r>
                        <a:rPr lang="en-US" sz="2000" dirty="0"/>
                        <a:t>Rock</a:t>
                      </a:r>
                      <a:endParaRPr lang="he-IL" sz="2000" dirty="0"/>
                    </a:p>
                  </a:txBody>
                  <a:tcPr/>
                </a:tc>
                <a:tc>
                  <a:txBody>
                    <a:bodyPr/>
                    <a:lstStyle/>
                    <a:p>
                      <a:pPr algn="ctr" rtl="0"/>
                      <a:r>
                        <a:rPr lang="en-US" sz="2000" dirty="0"/>
                        <a:t>Pop</a:t>
                      </a:r>
                      <a:endParaRPr lang="he-IL" sz="2000" dirty="0"/>
                    </a:p>
                  </a:txBody>
                  <a:tcPr/>
                </a:tc>
                <a:tc>
                  <a:txBody>
                    <a:bodyPr/>
                    <a:lstStyle/>
                    <a:p>
                      <a:pPr algn="ctr" rtl="0"/>
                      <a:r>
                        <a:rPr lang="en-US" sz="2000" dirty="0"/>
                        <a:t>Oriental</a:t>
                      </a:r>
                      <a:endParaRPr lang="he-IL" sz="2000" dirty="0"/>
                    </a:p>
                  </a:txBody>
                  <a:tcPr/>
                </a:tc>
                <a:tc>
                  <a:txBody>
                    <a:bodyPr/>
                    <a:lstStyle/>
                    <a:p>
                      <a:pPr algn="ctr" rtl="0"/>
                      <a:endParaRPr lang="he-IL" sz="2000" dirty="0"/>
                    </a:p>
                  </a:txBody>
                  <a:tcPr/>
                </a:tc>
                <a:extLst>
                  <a:ext uri="{0D108BD9-81ED-4DB2-BD59-A6C34878D82A}">
                    <a16:rowId xmlns:a16="http://schemas.microsoft.com/office/drawing/2014/main" val="1789283900"/>
                  </a:ext>
                </a:extLst>
              </a:tr>
              <a:tr h="491285">
                <a:tc>
                  <a:txBody>
                    <a:bodyPr/>
                    <a:lstStyle/>
                    <a:p>
                      <a:pPr algn="ctr" rtl="0"/>
                      <a:r>
                        <a:rPr lang="he-IL" sz="2000" dirty="0"/>
                        <a:t>0.3378</a:t>
                      </a:r>
                      <a:endParaRPr lang="en-US" sz="2000" dirty="0"/>
                    </a:p>
                    <a:p>
                      <a:pPr algn="ctr" rtl="0"/>
                      <a:r>
                        <a:rPr lang="he-IL" sz="2000" dirty="0"/>
                        <a:t>(+/- 0.0579)</a:t>
                      </a:r>
                    </a:p>
                  </a:txBody>
                  <a:tcPr/>
                </a:tc>
                <a:tc>
                  <a:txBody>
                    <a:bodyPr/>
                    <a:lstStyle/>
                    <a:p>
                      <a:pPr algn="ctr" rtl="0"/>
                      <a:r>
                        <a:rPr lang="he-IL" sz="2000" dirty="0"/>
                        <a:t>0.3453</a:t>
                      </a:r>
                    </a:p>
                    <a:p>
                      <a:pPr algn="ctr" rtl="0"/>
                      <a:r>
                        <a:rPr lang="he-IL" sz="2000" dirty="0"/>
                        <a:t>(+/- 0.0636</a:t>
                      </a:r>
                    </a:p>
                  </a:txBody>
                  <a:tcPr/>
                </a:tc>
                <a:tc>
                  <a:txBody>
                    <a:bodyPr/>
                    <a:lstStyle/>
                    <a:p>
                      <a:pPr algn="ctr" rtl="0"/>
                      <a:r>
                        <a:rPr lang="he-IL" sz="2000" dirty="0"/>
                        <a:t>0.3993</a:t>
                      </a:r>
                    </a:p>
                    <a:p>
                      <a:pPr algn="ctr" rtl="0"/>
                      <a:r>
                        <a:rPr lang="he-IL" sz="2000" dirty="0"/>
                        <a:t>(+/- 0.0597)</a:t>
                      </a:r>
                    </a:p>
                  </a:txBody>
                  <a:tcPr/>
                </a:tc>
                <a:tc>
                  <a:txBody>
                    <a:bodyPr/>
                    <a:lstStyle/>
                    <a:p>
                      <a:pPr algn="ctr" rtl="0"/>
                      <a:r>
                        <a:rPr lang="he-IL" sz="2000" dirty="0"/>
                        <a:t>0.3499</a:t>
                      </a:r>
                    </a:p>
                    <a:p>
                      <a:pPr algn="ctr" rtl="0"/>
                      <a:r>
                        <a:rPr lang="he-IL" sz="2000" dirty="0"/>
                        <a:t>(+/- 0.0687)</a:t>
                      </a:r>
                    </a:p>
                  </a:txBody>
                  <a:tcPr/>
                </a:tc>
                <a:tc>
                  <a:txBody>
                    <a:bodyPr/>
                    <a:lstStyle/>
                    <a:p>
                      <a:pPr algn="ctr" rtl="0"/>
                      <a:r>
                        <a:rPr lang="en-US" sz="2000" dirty="0"/>
                        <a:t>Mean Accuracy</a:t>
                      </a:r>
                      <a:endParaRPr lang="he-IL" sz="2000" dirty="0"/>
                    </a:p>
                  </a:txBody>
                  <a:tcPr/>
                </a:tc>
                <a:extLst>
                  <a:ext uri="{0D108BD9-81ED-4DB2-BD59-A6C34878D82A}">
                    <a16:rowId xmlns:a16="http://schemas.microsoft.com/office/drawing/2014/main" val="2684169577"/>
                  </a:ext>
                </a:extLst>
              </a:tr>
              <a:tr h="491285">
                <a:tc>
                  <a:txBody>
                    <a:bodyPr/>
                    <a:lstStyle/>
                    <a:p>
                      <a:pPr algn="ctr" rtl="0"/>
                      <a:r>
                        <a:rPr lang="he-IL" sz="2000" dirty="0"/>
                        <a:t>0.3364</a:t>
                      </a:r>
                    </a:p>
                    <a:p>
                      <a:pPr algn="ctr" rtl="0"/>
                      <a:r>
                        <a:rPr lang="he-IL" sz="2000" dirty="0"/>
                        <a:t>(+/- 0.0627)</a:t>
                      </a:r>
                    </a:p>
                  </a:txBody>
                  <a:tcPr/>
                </a:tc>
                <a:tc>
                  <a:txBody>
                    <a:bodyPr/>
                    <a:lstStyle/>
                    <a:p>
                      <a:pPr algn="ctr" rtl="0"/>
                      <a:r>
                        <a:rPr lang="he-IL" sz="2000" dirty="0"/>
                        <a:t>0.3433</a:t>
                      </a:r>
                    </a:p>
                    <a:p>
                      <a:pPr algn="ctr" rtl="0"/>
                      <a:r>
                        <a:rPr lang="he-IL" sz="2000" dirty="0"/>
                        <a:t>(+/- 0.0639)</a:t>
                      </a:r>
                    </a:p>
                  </a:txBody>
                  <a:tcPr/>
                </a:tc>
                <a:tc>
                  <a:txBody>
                    <a:bodyPr/>
                    <a:lstStyle/>
                    <a:p>
                      <a:pPr algn="ctr" rtl="0"/>
                      <a:r>
                        <a:rPr lang="he-IL" sz="2000" dirty="0"/>
                        <a:t>0.4016</a:t>
                      </a:r>
                    </a:p>
                    <a:p>
                      <a:pPr algn="ctr" rtl="0"/>
                      <a:r>
                        <a:rPr lang="he-IL" sz="2000" dirty="0"/>
                        <a:t>(+/- 0.0579)</a:t>
                      </a:r>
                    </a:p>
                  </a:txBody>
                  <a:tcPr/>
                </a:tc>
                <a:tc>
                  <a:txBody>
                    <a:bodyPr/>
                    <a:lstStyle/>
                    <a:p>
                      <a:pPr algn="ctr" rtl="0"/>
                      <a:r>
                        <a:rPr lang="he-IL" sz="2000" dirty="0"/>
                        <a:t>0.3490</a:t>
                      </a:r>
                    </a:p>
                    <a:p>
                      <a:pPr algn="ctr" rtl="0"/>
                      <a:r>
                        <a:rPr lang="he-IL" sz="2000" dirty="0"/>
                        <a:t>(+/- 0.0615)</a:t>
                      </a:r>
                    </a:p>
                  </a:txBody>
                  <a:tcPr/>
                </a:tc>
                <a:tc>
                  <a:txBody>
                    <a:bodyPr/>
                    <a:lstStyle/>
                    <a:p>
                      <a:pPr algn="ctr" rtl="0"/>
                      <a:r>
                        <a:rPr lang="en-US" sz="2000" dirty="0"/>
                        <a:t>Mean F1-score</a:t>
                      </a:r>
                      <a:endParaRPr lang="he-IL" sz="2000" dirty="0"/>
                    </a:p>
                  </a:txBody>
                  <a:tcPr/>
                </a:tc>
                <a:extLst>
                  <a:ext uri="{0D108BD9-81ED-4DB2-BD59-A6C34878D82A}">
                    <a16:rowId xmlns:a16="http://schemas.microsoft.com/office/drawing/2014/main" val="2052185050"/>
                  </a:ext>
                </a:extLst>
              </a:tr>
            </a:tbl>
          </a:graphicData>
        </a:graphic>
      </p:graphicFrame>
      <p:sp>
        <p:nvSpPr>
          <p:cNvPr id="6" name="TextBox 5">
            <a:extLst>
              <a:ext uri="{FF2B5EF4-FFF2-40B4-BE49-F238E27FC236}">
                <a16:creationId xmlns:a16="http://schemas.microsoft.com/office/drawing/2014/main" id="{C4DBF4BF-75F2-170A-5DC1-466413132BFD}"/>
              </a:ext>
            </a:extLst>
          </p:cNvPr>
          <p:cNvSpPr txBox="1"/>
          <p:nvPr/>
        </p:nvSpPr>
        <p:spPr>
          <a:xfrm>
            <a:off x="583720" y="4217810"/>
            <a:ext cx="1877961" cy="369332"/>
          </a:xfrm>
          <a:prstGeom prst="rect">
            <a:avLst/>
          </a:prstGeom>
          <a:noFill/>
        </p:spPr>
        <p:txBody>
          <a:bodyPr wrap="square" rtlCol="1">
            <a:spAutoFit/>
          </a:bodyPr>
          <a:lstStyle/>
          <a:p>
            <a:r>
              <a:rPr lang="en-US" dirty="0"/>
              <a:t>lemmatized data</a:t>
            </a:r>
            <a:endParaRPr lang="he-IL" dirty="0"/>
          </a:p>
        </p:txBody>
      </p:sp>
      <p:sp>
        <p:nvSpPr>
          <p:cNvPr id="7" name="TextBox 6">
            <a:extLst>
              <a:ext uri="{FF2B5EF4-FFF2-40B4-BE49-F238E27FC236}">
                <a16:creationId xmlns:a16="http://schemas.microsoft.com/office/drawing/2014/main" id="{A39A9D10-F9EB-6DD6-3126-4B3A6D4C9B46}"/>
              </a:ext>
            </a:extLst>
          </p:cNvPr>
          <p:cNvSpPr txBox="1"/>
          <p:nvPr/>
        </p:nvSpPr>
        <p:spPr>
          <a:xfrm>
            <a:off x="624350" y="1794158"/>
            <a:ext cx="1877961" cy="369332"/>
          </a:xfrm>
          <a:prstGeom prst="rect">
            <a:avLst/>
          </a:prstGeom>
          <a:noFill/>
        </p:spPr>
        <p:txBody>
          <a:bodyPr wrap="square" rtlCol="1">
            <a:spAutoFit/>
          </a:bodyPr>
          <a:lstStyle/>
          <a:p>
            <a:r>
              <a:rPr lang="en-US" dirty="0"/>
              <a:t>original data</a:t>
            </a:r>
            <a:endParaRPr lang="he-IL" dirty="0"/>
          </a:p>
        </p:txBody>
      </p:sp>
    </p:spTree>
    <p:extLst>
      <p:ext uri="{BB962C8B-B14F-4D97-AF65-F5344CB8AC3E}">
        <p14:creationId xmlns:p14="http://schemas.microsoft.com/office/powerpoint/2010/main" val="67734708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4ED966-3E76-36D9-83A6-BDFCEADCD94E}"/>
              </a:ext>
            </a:extLst>
          </p:cNvPr>
          <p:cNvSpPr>
            <a:spLocks noGrp="1"/>
          </p:cNvSpPr>
          <p:nvPr>
            <p:ph type="title"/>
          </p:nvPr>
        </p:nvSpPr>
        <p:spPr/>
        <p:txBody>
          <a:bodyPr/>
          <a:lstStyle/>
          <a:p>
            <a:r>
              <a:rPr lang="en-US" dirty="0"/>
              <a:t>AUTHOR IDENTIFICATION</a:t>
            </a:r>
            <a:endParaRPr lang="he-IL" dirty="0"/>
          </a:p>
        </p:txBody>
      </p:sp>
      <p:sp>
        <p:nvSpPr>
          <p:cNvPr id="3" name="Content Placeholder 2">
            <a:extLst>
              <a:ext uri="{FF2B5EF4-FFF2-40B4-BE49-F238E27FC236}">
                <a16:creationId xmlns:a16="http://schemas.microsoft.com/office/drawing/2014/main" id="{4BCCF969-6917-2AC0-BB75-33AF7C0FC735}"/>
              </a:ext>
            </a:extLst>
          </p:cNvPr>
          <p:cNvSpPr>
            <a:spLocks noGrp="1"/>
          </p:cNvSpPr>
          <p:nvPr>
            <p:ph idx="1"/>
          </p:nvPr>
        </p:nvSpPr>
        <p:spPr/>
        <p:txBody>
          <a:bodyPr>
            <a:normAutofit/>
          </a:bodyPr>
          <a:lstStyle/>
          <a:p>
            <a:pPr algn="l" rtl="0"/>
            <a:r>
              <a:rPr lang="en-US" sz="3200" dirty="0"/>
              <a:t>Observations:</a:t>
            </a:r>
          </a:p>
          <a:p>
            <a:pPr algn="l" rtl="0"/>
            <a:r>
              <a:rPr lang="en-US" sz="3200" dirty="0"/>
              <a:t>1. Best results on pop genre.</a:t>
            </a:r>
          </a:p>
          <a:p>
            <a:pPr algn="l" rtl="0"/>
            <a:r>
              <a:rPr lang="en-US" sz="3200" dirty="0"/>
              <a:t>2. The rest of the genres (including oriental) have similar results to one another.</a:t>
            </a:r>
          </a:p>
          <a:p>
            <a:pPr algn="l" rtl="0"/>
            <a:r>
              <a:rPr lang="en-US" sz="3200" dirty="0"/>
              <a:t>3. Biggest affect of lemmatization is on pop genre (reducing relative identification rate by ~15%).</a:t>
            </a:r>
          </a:p>
        </p:txBody>
      </p:sp>
    </p:spTree>
    <p:extLst>
      <p:ext uri="{BB962C8B-B14F-4D97-AF65-F5344CB8AC3E}">
        <p14:creationId xmlns:p14="http://schemas.microsoft.com/office/powerpoint/2010/main" val="111723853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691479-B100-CFCC-99B0-41C7C9C991DC}"/>
              </a:ext>
            </a:extLst>
          </p:cNvPr>
          <p:cNvSpPr>
            <a:spLocks noGrp="1"/>
          </p:cNvSpPr>
          <p:nvPr>
            <p:ph type="title"/>
          </p:nvPr>
        </p:nvSpPr>
        <p:spPr/>
        <p:txBody>
          <a:bodyPr/>
          <a:lstStyle/>
          <a:p>
            <a:r>
              <a:rPr lang="en-US" dirty="0"/>
              <a:t>summary</a:t>
            </a:r>
            <a:endParaRPr lang="he-IL" dirty="0"/>
          </a:p>
        </p:txBody>
      </p:sp>
      <p:sp>
        <p:nvSpPr>
          <p:cNvPr id="3" name="Content Placeholder 2">
            <a:extLst>
              <a:ext uri="{FF2B5EF4-FFF2-40B4-BE49-F238E27FC236}">
                <a16:creationId xmlns:a16="http://schemas.microsoft.com/office/drawing/2014/main" id="{D475186D-337B-510C-92A9-04764A2496F5}"/>
              </a:ext>
            </a:extLst>
          </p:cNvPr>
          <p:cNvSpPr>
            <a:spLocks noGrp="1"/>
          </p:cNvSpPr>
          <p:nvPr>
            <p:ph idx="1"/>
          </p:nvPr>
        </p:nvSpPr>
        <p:spPr>
          <a:xfrm>
            <a:off x="1024128" y="1799303"/>
            <a:ext cx="9720071" cy="4510057"/>
          </a:xfrm>
        </p:spPr>
        <p:txBody>
          <a:bodyPr>
            <a:normAutofit lnSpcReduction="10000"/>
          </a:bodyPr>
          <a:lstStyle/>
          <a:p>
            <a:pPr algn="l" rtl="0"/>
            <a:r>
              <a:rPr lang="en-US" dirty="0"/>
              <a:t>- TTR showed very similar results for all genres on both lemmatized and non lemmatized data (with a slight lexical diversity advantage to Hebrew music genre).</a:t>
            </a:r>
          </a:p>
          <a:p>
            <a:pPr algn="l" rtl="0"/>
            <a:r>
              <a:rPr lang="en-US" dirty="0"/>
              <a:t>- MTLD showed very showed very similar results for all genres on lemmatized data. For non lemmatized data, Hebrew music was found as the most lexically diverse, while pop was found as the least one.</a:t>
            </a:r>
          </a:p>
          <a:p>
            <a:pPr algn="l" rtl="0"/>
            <a:r>
              <a:rPr lang="en-US" dirty="0"/>
              <a:t>- Topic modeling showed that oriental music is the genre that is most focused on specific topics, while Hebrew music was the most spread-out genre across topics.</a:t>
            </a:r>
          </a:p>
          <a:p>
            <a:pPr algn="l" rtl="0"/>
            <a:r>
              <a:rPr lang="en-US" dirty="0"/>
              <a:t>- Text embeddings visualization showed most distinct clustering of Hebrew music and oriental genres.</a:t>
            </a:r>
          </a:p>
          <a:p>
            <a:pPr algn="l" rtl="0"/>
            <a:r>
              <a:rPr lang="en-US" dirty="0"/>
              <a:t>- Genre prediction showed rock as the most accurately predicted genre, followed by oriental music genre. Pop being the least accurately predicted.</a:t>
            </a:r>
          </a:p>
          <a:p>
            <a:pPr algn="l" rtl="0"/>
            <a:r>
              <a:rPr lang="en-US" dirty="0"/>
              <a:t>- Author identification showed highest accuracy on pop genre.</a:t>
            </a:r>
          </a:p>
          <a:p>
            <a:pPr algn="l" rtl="0"/>
            <a:endParaRPr lang="he-IL" dirty="0"/>
          </a:p>
        </p:txBody>
      </p:sp>
    </p:spTree>
    <p:extLst>
      <p:ext uri="{BB962C8B-B14F-4D97-AF65-F5344CB8AC3E}">
        <p14:creationId xmlns:p14="http://schemas.microsoft.com/office/powerpoint/2010/main" val="333514908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691479-B100-CFCC-99B0-41C7C9C991DC}"/>
              </a:ext>
            </a:extLst>
          </p:cNvPr>
          <p:cNvSpPr>
            <a:spLocks noGrp="1"/>
          </p:cNvSpPr>
          <p:nvPr>
            <p:ph type="title"/>
          </p:nvPr>
        </p:nvSpPr>
        <p:spPr/>
        <p:txBody>
          <a:bodyPr/>
          <a:lstStyle/>
          <a:p>
            <a:r>
              <a:rPr lang="en-US" dirty="0"/>
              <a:t>Conclusions</a:t>
            </a:r>
            <a:endParaRPr lang="he-IL" dirty="0"/>
          </a:p>
        </p:txBody>
      </p:sp>
      <p:sp>
        <p:nvSpPr>
          <p:cNvPr id="3" name="Content Placeholder 2">
            <a:extLst>
              <a:ext uri="{FF2B5EF4-FFF2-40B4-BE49-F238E27FC236}">
                <a16:creationId xmlns:a16="http://schemas.microsoft.com/office/drawing/2014/main" id="{D475186D-337B-510C-92A9-04764A2496F5}"/>
              </a:ext>
            </a:extLst>
          </p:cNvPr>
          <p:cNvSpPr>
            <a:spLocks noGrp="1"/>
          </p:cNvSpPr>
          <p:nvPr>
            <p:ph idx="1"/>
          </p:nvPr>
        </p:nvSpPr>
        <p:spPr/>
        <p:txBody>
          <a:bodyPr>
            <a:normAutofit/>
          </a:bodyPr>
          <a:lstStyle/>
          <a:p>
            <a:pPr algn="l" rtl="0"/>
            <a:r>
              <a:rPr lang="en-US" sz="3200" dirty="0"/>
              <a:t>- In total, the experiments made do not show a genre that is significantly stylistically different or better from other genres over all methods used.</a:t>
            </a:r>
          </a:p>
          <a:p>
            <a:pPr algn="l" rtl="0"/>
            <a:r>
              <a:rPr lang="en-US" sz="3200" dirty="0"/>
              <a:t>- Lexical diversity analyses and topic modeling showed best results (indicating lexical richness) on Hebrew music genre.</a:t>
            </a:r>
          </a:p>
          <a:p>
            <a:pPr algn="l" rtl="0"/>
            <a:r>
              <a:rPr lang="en-US" sz="3200" dirty="0"/>
              <a:t>- MTLD, Genre Prediction and Author Identification results indicate it as being the least lexically rich genre.</a:t>
            </a:r>
          </a:p>
        </p:txBody>
      </p:sp>
    </p:spTree>
    <p:extLst>
      <p:ext uri="{BB962C8B-B14F-4D97-AF65-F5344CB8AC3E}">
        <p14:creationId xmlns:p14="http://schemas.microsoft.com/office/powerpoint/2010/main" val="33570694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007798-1FA5-A1F8-DBBB-05C36F4A1E80}"/>
              </a:ext>
            </a:extLst>
          </p:cNvPr>
          <p:cNvSpPr>
            <a:spLocks noGrp="1"/>
          </p:cNvSpPr>
          <p:nvPr>
            <p:ph type="title"/>
          </p:nvPr>
        </p:nvSpPr>
        <p:spPr/>
        <p:txBody>
          <a:bodyPr/>
          <a:lstStyle/>
          <a:p>
            <a:r>
              <a:rPr lang="en-US" dirty="0"/>
              <a:t>LIMITATIONS</a:t>
            </a:r>
            <a:endParaRPr lang="he-IL" dirty="0"/>
          </a:p>
        </p:txBody>
      </p:sp>
      <p:sp>
        <p:nvSpPr>
          <p:cNvPr id="3" name="Content Placeholder 2">
            <a:extLst>
              <a:ext uri="{FF2B5EF4-FFF2-40B4-BE49-F238E27FC236}">
                <a16:creationId xmlns:a16="http://schemas.microsoft.com/office/drawing/2014/main" id="{B12DFFAF-9F1B-A014-5560-1019BE90421C}"/>
              </a:ext>
            </a:extLst>
          </p:cNvPr>
          <p:cNvSpPr>
            <a:spLocks noGrp="1"/>
          </p:cNvSpPr>
          <p:nvPr>
            <p:ph idx="1"/>
          </p:nvPr>
        </p:nvSpPr>
        <p:spPr/>
        <p:txBody>
          <a:bodyPr>
            <a:normAutofit/>
          </a:bodyPr>
          <a:lstStyle/>
          <a:p>
            <a:pPr algn="l" rtl="0"/>
            <a:r>
              <a:rPr lang="en-US" sz="3200" dirty="0"/>
              <a:t>- Song genres were tagged per artist and not per song, thus making the results least accurate.</a:t>
            </a:r>
          </a:p>
          <a:p>
            <a:pPr algn="l" rtl="0"/>
            <a:r>
              <a:rPr lang="en-US" sz="3200" dirty="0"/>
              <a:t>- Some songs are influenced by several genres making analyses task difficult.</a:t>
            </a:r>
          </a:p>
          <a:p>
            <a:pPr algn="l" rtl="0"/>
            <a:r>
              <a:rPr lang="en-US" sz="3200" dirty="0"/>
              <a:t>- Lexical richness can be affected by the era the song was created in and not by the genre it belongs to.</a:t>
            </a:r>
          </a:p>
          <a:p>
            <a:pPr algn="l" rtl="0"/>
            <a:endParaRPr lang="he-IL" sz="3200" dirty="0"/>
          </a:p>
        </p:txBody>
      </p:sp>
    </p:spTree>
    <p:extLst>
      <p:ext uri="{BB962C8B-B14F-4D97-AF65-F5344CB8AC3E}">
        <p14:creationId xmlns:p14="http://schemas.microsoft.com/office/powerpoint/2010/main" val="34757063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14FE9B-246D-2C29-1D52-F8C32F22B9AF}"/>
              </a:ext>
            </a:extLst>
          </p:cNvPr>
          <p:cNvSpPr>
            <a:spLocks noGrp="1"/>
          </p:cNvSpPr>
          <p:nvPr>
            <p:ph type="title"/>
          </p:nvPr>
        </p:nvSpPr>
        <p:spPr/>
        <p:txBody>
          <a:bodyPr/>
          <a:lstStyle/>
          <a:p>
            <a:r>
              <a:rPr lang="en-US" dirty="0"/>
              <a:t>Future directions</a:t>
            </a:r>
            <a:endParaRPr lang="he-IL" dirty="0"/>
          </a:p>
        </p:txBody>
      </p:sp>
      <p:sp>
        <p:nvSpPr>
          <p:cNvPr id="3" name="Content Placeholder 2">
            <a:extLst>
              <a:ext uri="{FF2B5EF4-FFF2-40B4-BE49-F238E27FC236}">
                <a16:creationId xmlns:a16="http://schemas.microsoft.com/office/drawing/2014/main" id="{78415B94-3C7E-543C-6EF0-DE1A9A4AA31B}"/>
              </a:ext>
            </a:extLst>
          </p:cNvPr>
          <p:cNvSpPr>
            <a:spLocks noGrp="1"/>
          </p:cNvSpPr>
          <p:nvPr>
            <p:ph idx="1"/>
          </p:nvPr>
        </p:nvSpPr>
        <p:spPr/>
        <p:txBody>
          <a:bodyPr>
            <a:normAutofit/>
          </a:bodyPr>
          <a:lstStyle/>
          <a:p>
            <a:pPr algn="l" rtl="0"/>
            <a:r>
              <a:rPr lang="en-US" sz="3200" dirty="0"/>
              <a:t>- Analyzing the affect of the era the song created in on lexical richness.</a:t>
            </a:r>
          </a:p>
          <a:p>
            <a:pPr algn="l" rtl="0"/>
            <a:r>
              <a:rPr lang="en-US" sz="3200" dirty="0"/>
              <a:t>- Analyzing songs as part of a full body of work (album) and whether lexical richness is affected by it vs. lexical richness of singles.</a:t>
            </a:r>
            <a:endParaRPr lang="he-IL" sz="3200" dirty="0"/>
          </a:p>
        </p:txBody>
      </p:sp>
    </p:spTree>
    <p:extLst>
      <p:ext uri="{BB962C8B-B14F-4D97-AF65-F5344CB8AC3E}">
        <p14:creationId xmlns:p14="http://schemas.microsoft.com/office/powerpoint/2010/main" val="110652190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F47334-8BE1-505E-988C-B34764F15522}"/>
              </a:ext>
            </a:extLst>
          </p:cNvPr>
          <p:cNvSpPr>
            <a:spLocks noGrp="1"/>
          </p:cNvSpPr>
          <p:nvPr>
            <p:ph type="title"/>
          </p:nvPr>
        </p:nvSpPr>
        <p:spPr/>
        <p:txBody>
          <a:bodyPr/>
          <a:lstStyle/>
          <a:p>
            <a:r>
              <a:rPr lang="en-US" dirty="0"/>
              <a:t>THANKS FOR LISTENING…</a:t>
            </a:r>
            <a:endParaRPr lang="he-IL" dirty="0"/>
          </a:p>
        </p:txBody>
      </p:sp>
      <p:pic>
        <p:nvPicPr>
          <p:cNvPr id="4" name="Picture 3" descr="A black background with a black square&#10;&#10;Description automatically generated with medium confidence">
            <a:extLst>
              <a:ext uri="{FF2B5EF4-FFF2-40B4-BE49-F238E27FC236}">
                <a16:creationId xmlns:a16="http://schemas.microsoft.com/office/drawing/2014/main" id="{C1161131-DC56-534F-1C05-319DA2016391}"/>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2404015" y="1688315"/>
            <a:ext cx="7383970" cy="4923877"/>
          </a:xfrm>
          <a:prstGeom prst="rect">
            <a:avLst/>
          </a:prstGeom>
        </p:spPr>
      </p:pic>
    </p:spTree>
    <p:extLst>
      <p:ext uri="{BB962C8B-B14F-4D97-AF65-F5344CB8AC3E}">
        <p14:creationId xmlns:p14="http://schemas.microsoft.com/office/powerpoint/2010/main" val="31207447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9B5843-BCFB-39C7-D7E8-F05E4965B5B6}"/>
              </a:ext>
            </a:extLst>
          </p:cNvPr>
          <p:cNvSpPr>
            <a:spLocks noGrp="1"/>
          </p:cNvSpPr>
          <p:nvPr>
            <p:ph type="title"/>
          </p:nvPr>
        </p:nvSpPr>
        <p:spPr/>
        <p:txBody>
          <a:bodyPr/>
          <a:lstStyle/>
          <a:p>
            <a:r>
              <a:rPr lang="en-US" dirty="0"/>
              <a:t>Data pre-processing - Lemmatization</a:t>
            </a:r>
            <a:endParaRPr lang="he-IL" dirty="0"/>
          </a:p>
        </p:txBody>
      </p:sp>
      <p:sp>
        <p:nvSpPr>
          <p:cNvPr id="3" name="Content Placeholder 2">
            <a:extLst>
              <a:ext uri="{FF2B5EF4-FFF2-40B4-BE49-F238E27FC236}">
                <a16:creationId xmlns:a16="http://schemas.microsoft.com/office/drawing/2014/main" id="{7B326065-947B-1635-7FA7-12386DD5F5BC}"/>
              </a:ext>
            </a:extLst>
          </p:cNvPr>
          <p:cNvSpPr>
            <a:spLocks noGrp="1"/>
          </p:cNvSpPr>
          <p:nvPr>
            <p:ph idx="1"/>
          </p:nvPr>
        </p:nvSpPr>
        <p:spPr/>
        <p:txBody>
          <a:bodyPr>
            <a:normAutofit/>
          </a:bodyPr>
          <a:lstStyle/>
          <a:p>
            <a:pPr algn="l" rtl="0"/>
            <a:r>
              <a:rPr lang="en-US" sz="3200" dirty="0"/>
              <a:t>Lemmatization is a technique used to reduce words to their base or root form, known as a lemma. </a:t>
            </a:r>
          </a:p>
          <a:p>
            <a:pPr algn="l" rtl="0"/>
            <a:r>
              <a:rPr lang="en-US" sz="3200" dirty="0"/>
              <a:t>Lemmatization takes into account the morphological analysis of the words and uses vocabulary and morphological analysis to obtain the correct base form.</a:t>
            </a:r>
          </a:p>
          <a:p>
            <a:pPr algn="l" rtl="0"/>
            <a:endParaRPr lang="en-US" sz="3200" dirty="0"/>
          </a:p>
        </p:txBody>
      </p:sp>
    </p:spTree>
    <p:extLst>
      <p:ext uri="{BB962C8B-B14F-4D97-AF65-F5344CB8AC3E}">
        <p14:creationId xmlns:p14="http://schemas.microsoft.com/office/powerpoint/2010/main" val="25398620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9B5843-BCFB-39C7-D7E8-F05E4965B5B6}"/>
              </a:ext>
            </a:extLst>
          </p:cNvPr>
          <p:cNvSpPr>
            <a:spLocks noGrp="1"/>
          </p:cNvSpPr>
          <p:nvPr>
            <p:ph type="title"/>
          </p:nvPr>
        </p:nvSpPr>
        <p:spPr/>
        <p:txBody>
          <a:bodyPr/>
          <a:lstStyle/>
          <a:p>
            <a:r>
              <a:rPr lang="en-US" dirty="0"/>
              <a:t>Data pre-processing - Lemmatization</a:t>
            </a:r>
            <a:endParaRPr lang="he-IL" dirty="0"/>
          </a:p>
        </p:txBody>
      </p:sp>
      <p:sp>
        <p:nvSpPr>
          <p:cNvPr id="3" name="Content Placeholder 2">
            <a:extLst>
              <a:ext uri="{FF2B5EF4-FFF2-40B4-BE49-F238E27FC236}">
                <a16:creationId xmlns:a16="http://schemas.microsoft.com/office/drawing/2014/main" id="{7B326065-947B-1635-7FA7-12386DD5F5BC}"/>
              </a:ext>
            </a:extLst>
          </p:cNvPr>
          <p:cNvSpPr>
            <a:spLocks noGrp="1"/>
          </p:cNvSpPr>
          <p:nvPr>
            <p:ph idx="1"/>
          </p:nvPr>
        </p:nvSpPr>
        <p:spPr/>
        <p:txBody>
          <a:bodyPr>
            <a:normAutofit/>
          </a:bodyPr>
          <a:lstStyle/>
          <a:p>
            <a:pPr algn="l" rtl="0"/>
            <a:r>
              <a:rPr lang="en-US" sz="3200" dirty="0"/>
              <a:t>Lemmatization of song lyrics was done using Stanza:</a:t>
            </a:r>
          </a:p>
          <a:p>
            <a:pPr marL="0" indent="0" algn="l" rtl="0">
              <a:buNone/>
            </a:pPr>
            <a:endParaRPr lang="en-US" sz="3200" dirty="0"/>
          </a:p>
          <a:p>
            <a:pPr algn="l" rtl="0"/>
            <a:endParaRPr lang="en-US" sz="3200" dirty="0"/>
          </a:p>
        </p:txBody>
      </p:sp>
      <p:sp>
        <p:nvSpPr>
          <p:cNvPr id="4" name="TextBox 3">
            <a:extLst>
              <a:ext uri="{FF2B5EF4-FFF2-40B4-BE49-F238E27FC236}">
                <a16:creationId xmlns:a16="http://schemas.microsoft.com/office/drawing/2014/main" id="{69DEB3BF-BCFF-9908-ED88-B2C273E61F4D}"/>
              </a:ext>
            </a:extLst>
          </p:cNvPr>
          <p:cNvSpPr txBox="1"/>
          <p:nvPr/>
        </p:nvSpPr>
        <p:spPr>
          <a:xfrm>
            <a:off x="6381135" y="3588773"/>
            <a:ext cx="4236130" cy="2062103"/>
          </a:xfrm>
          <a:prstGeom prst="rect">
            <a:avLst/>
          </a:prstGeom>
          <a:noFill/>
        </p:spPr>
        <p:txBody>
          <a:bodyPr wrap="square" rtlCol="1">
            <a:spAutoFit/>
          </a:bodyPr>
          <a:lstStyle/>
          <a:p>
            <a:pPr algn="r" rtl="1"/>
            <a:r>
              <a:rPr lang="he-IL" sz="3200" b="0" i="0" dirty="0">
                <a:solidFill>
                  <a:srgbClr val="000000"/>
                </a:solidFill>
                <a:effectLst/>
                <a:highlight>
                  <a:srgbClr val="FFFFFF"/>
                </a:highlight>
                <a:latin typeface="Arial" panose="020B0604020202020204" pitchFamily="34" charset="0"/>
              </a:rPr>
              <a:t>נתתי לך מלב אוהב</a:t>
            </a:r>
            <a:br>
              <a:rPr lang="he-IL" sz="3200" dirty="0"/>
            </a:br>
            <a:r>
              <a:rPr lang="he-IL" sz="3200" b="0" i="0" dirty="0">
                <a:solidFill>
                  <a:srgbClr val="000000"/>
                </a:solidFill>
                <a:effectLst/>
                <a:highlight>
                  <a:srgbClr val="FFFFFF"/>
                </a:highlight>
                <a:latin typeface="Arial" panose="020B0604020202020204" pitchFamily="34" charset="0"/>
              </a:rPr>
              <a:t>מה שרצית היית מלכה</a:t>
            </a:r>
            <a:br>
              <a:rPr lang="he-IL" sz="3200" dirty="0"/>
            </a:br>
            <a:r>
              <a:rPr lang="he-IL" sz="3200" b="0" i="0" dirty="0">
                <a:solidFill>
                  <a:srgbClr val="000000"/>
                </a:solidFill>
                <a:effectLst/>
                <a:highlight>
                  <a:srgbClr val="FFFFFF"/>
                </a:highlight>
                <a:latin typeface="Arial" panose="020B0604020202020204" pitchFamily="34" charset="0"/>
              </a:rPr>
              <a:t>בניתי לך בית שלם</a:t>
            </a:r>
            <a:br>
              <a:rPr lang="he-IL" sz="3200" dirty="0"/>
            </a:br>
            <a:r>
              <a:rPr lang="he-IL" sz="3200" b="0" i="0" dirty="0">
                <a:solidFill>
                  <a:srgbClr val="000000"/>
                </a:solidFill>
                <a:effectLst/>
                <a:highlight>
                  <a:srgbClr val="FFFFFF"/>
                </a:highlight>
                <a:latin typeface="Arial" panose="020B0604020202020204" pitchFamily="34" charset="0"/>
              </a:rPr>
              <a:t>וכל מה שנפשך חשקה</a:t>
            </a:r>
            <a:endParaRPr lang="he-IL" sz="3200" dirty="0"/>
          </a:p>
        </p:txBody>
      </p:sp>
      <p:sp>
        <p:nvSpPr>
          <p:cNvPr id="5" name="TextBox 4">
            <a:extLst>
              <a:ext uri="{FF2B5EF4-FFF2-40B4-BE49-F238E27FC236}">
                <a16:creationId xmlns:a16="http://schemas.microsoft.com/office/drawing/2014/main" id="{C58AEC15-A86C-5810-CEE6-4C592B52D49F}"/>
              </a:ext>
            </a:extLst>
          </p:cNvPr>
          <p:cNvSpPr txBox="1"/>
          <p:nvPr/>
        </p:nvSpPr>
        <p:spPr>
          <a:xfrm>
            <a:off x="202007" y="3588774"/>
            <a:ext cx="5058252" cy="2062103"/>
          </a:xfrm>
          <a:prstGeom prst="rect">
            <a:avLst/>
          </a:prstGeom>
          <a:noFill/>
        </p:spPr>
        <p:txBody>
          <a:bodyPr wrap="square" rtlCol="1">
            <a:spAutoFit/>
          </a:bodyPr>
          <a:lstStyle/>
          <a:p>
            <a:pPr algn="r" rtl="1"/>
            <a:r>
              <a:rPr lang="he-IL" sz="3200" b="0" i="0" dirty="0">
                <a:solidFill>
                  <a:srgbClr val="000000"/>
                </a:solidFill>
                <a:effectLst/>
                <a:highlight>
                  <a:srgbClr val="FFFFFF"/>
                </a:highlight>
                <a:latin typeface="Arial" panose="020B0604020202020204" pitchFamily="34" charset="0"/>
              </a:rPr>
              <a:t>נתן ל הוא מלב אהב</a:t>
            </a:r>
          </a:p>
          <a:p>
            <a:pPr algn="r" rtl="1"/>
            <a:r>
              <a:rPr lang="he-IL" sz="3200" b="0" i="0" dirty="0">
                <a:solidFill>
                  <a:srgbClr val="000000"/>
                </a:solidFill>
                <a:effectLst/>
                <a:highlight>
                  <a:srgbClr val="FFFFFF"/>
                </a:highlight>
                <a:latin typeface="Arial" panose="020B0604020202020204" pitchFamily="34" charset="0"/>
              </a:rPr>
              <a:t>מה ש רצית היה מלך</a:t>
            </a:r>
          </a:p>
          <a:p>
            <a:pPr algn="r" rtl="1"/>
            <a:r>
              <a:rPr lang="he-IL" sz="3200" b="0" i="0" dirty="0">
                <a:solidFill>
                  <a:srgbClr val="000000"/>
                </a:solidFill>
                <a:effectLst/>
                <a:highlight>
                  <a:srgbClr val="FFFFFF"/>
                </a:highlight>
                <a:latin typeface="Arial" panose="020B0604020202020204" pitchFamily="34" charset="0"/>
              </a:rPr>
              <a:t>בניתי ל הוא בית של</a:t>
            </a:r>
          </a:p>
          <a:p>
            <a:pPr algn="r" rtl="1"/>
            <a:r>
              <a:rPr lang="he-IL" sz="3200" b="0" i="0" dirty="0">
                <a:solidFill>
                  <a:srgbClr val="000000"/>
                </a:solidFill>
                <a:effectLst/>
                <a:highlight>
                  <a:srgbClr val="FFFFFF"/>
                </a:highlight>
                <a:latin typeface="Arial" panose="020B0604020202020204" pitchFamily="34" charset="0"/>
              </a:rPr>
              <a:t>הוא כול מה ש נפשך חשק</a:t>
            </a:r>
            <a:endParaRPr lang="he-IL" sz="3200" dirty="0"/>
          </a:p>
        </p:txBody>
      </p:sp>
      <p:sp>
        <p:nvSpPr>
          <p:cNvPr id="6" name="TextBox 5">
            <a:extLst>
              <a:ext uri="{FF2B5EF4-FFF2-40B4-BE49-F238E27FC236}">
                <a16:creationId xmlns:a16="http://schemas.microsoft.com/office/drawing/2014/main" id="{4BD03C5F-12B8-7593-1C06-A8603F09A330}"/>
              </a:ext>
            </a:extLst>
          </p:cNvPr>
          <p:cNvSpPr txBox="1"/>
          <p:nvPr/>
        </p:nvSpPr>
        <p:spPr>
          <a:xfrm>
            <a:off x="2397772" y="5940028"/>
            <a:ext cx="1877961" cy="369332"/>
          </a:xfrm>
          <a:prstGeom prst="rect">
            <a:avLst/>
          </a:prstGeom>
          <a:noFill/>
        </p:spPr>
        <p:txBody>
          <a:bodyPr wrap="square" rtlCol="1">
            <a:spAutoFit/>
          </a:bodyPr>
          <a:lstStyle/>
          <a:p>
            <a:r>
              <a:rPr lang="en-US" dirty="0"/>
              <a:t>lemmatized data</a:t>
            </a:r>
            <a:endParaRPr lang="he-IL" dirty="0"/>
          </a:p>
        </p:txBody>
      </p:sp>
      <p:sp>
        <p:nvSpPr>
          <p:cNvPr id="7" name="TextBox 6">
            <a:extLst>
              <a:ext uri="{FF2B5EF4-FFF2-40B4-BE49-F238E27FC236}">
                <a16:creationId xmlns:a16="http://schemas.microsoft.com/office/drawing/2014/main" id="{2564C97C-F47B-3015-4E93-B21F66F008C9}"/>
              </a:ext>
            </a:extLst>
          </p:cNvPr>
          <p:cNvSpPr txBox="1"/>
          <p:nvPr/>
        </p:nvSpPr>
        <p:spPr>
          <a:xfrm>
            <a:off x="8093249" y="5940028"/>
            <a:ext cx="1877961" cy="369332"/>
          </a:xfrm>
          <a:prstGeom prst="rect">
            <a:avLst/>
          </a:prstGeom>
          <a:noFill/>
        </p:spPr>
        <p:txBody>
          <a:bodyPr wrap="square" rtlCol="1">
            <a:spAutoFit/>
          </a:bodyPr>
          <a:lstStyle/>
          <a:p>
            <a:r>
              <a:rPr lang="en-US" dirty="0"/>
              <a:t>original data</a:t>
            </a:r>
            <a:endParaRPr lang="he-IL" dirty="0"/>
          </a:p>
        </p:txBody>
      </p:sp>
    </p:spTree>
    <p:extLst>
      <p:ext uri="{BB962C8B-B14F-4D97-AF65-F5344CB8AC3E}">
        <p14:creationId xmlns:p14="http://schemas.microsoft.com/office/powerpoint/2010/main" val="20287068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42A0EE-582C-26B8-AAA9-DACC9A7C7917}"/>
              </a:ext>
            </a:extLst>
          </p:cNvPr>
          <p:cNvSpPr>
            <a:spLocks noGrp="1"/>
          </p:cNvSpPr>
          <p:nvPr>
            <p:ph type="title"/>
          </p:nvPr>
        </p:nvSpPr>
        <p:spPr/>
        <p:txBody>
          <a:bodyPr/>
          <a:lstStyle/>
          <a:p>
            <a:r>
              <a:rPr lang="en-US" dirty="0"/>
              <a:t>methodology</a:t>
            </a:r>
            <a:endParaRPr lang="he-IL" dirty="0"/>
          </a:p>
        </p:txBody>
      </p:sp>
      <p:sp>
        <p:nvSpPr>
          <p:cNvPr id="3" name="Content Placeholder 2">
            <a:extLst>
              <a:ext uri="{FF2B5EF4-FFF2-40B4-BE49-F238E27FC236}">
                <a16:creationId xmlns:a16="http://schemas.microsoft.com/office/drawing/2014/main" id="{D7A4B336-82FB-F50C-B385-D015ADB2CC77}"/>
              </a:ext>
            </a:extLst>
          </p:cNvPr>
          <p:cNvSpPr>
            <a:spLocks noGrp="1"/>
          </p:cNvSpPr>
          <p:nvPr>
            <p:ph idx="1"/>
          </p:nvPr>
        </p:nvSpPr>
        <p:spPr/>
        <p:txBody>
          <a:bodyPr>
            <a:noAutofit/>
          </a:bodyPr>
          <a:lstStyle/>
          <a:p>
            <a:pPr algn="l" rtl="0"/>
            <a:r>
              <a:rPr lang="en-US" sz="3200" dirty="0"/>
              <a:t>All analyses was performed on the 4 most common genres (with at least 2000 songs) – Pop, Rock, Hebrew music and Oriental.</a:t>
            </a:r>
          </a:p>
          <a:p>
            <a:pPr algn="l" rtl="0"/>
            <a:endParaRPr lang="en-US" sz="3200" dirty="0"/>
          </a:p>
          <a:p>
            <a:pPr algn="l" rtl="0"/>
            <a:r>
              <a:rPr lang="en-US" sz="3200" dirty="0"/>
              <a:t>Non-Hebrew songs (performed by Israeli artists) and songs with less than 10 words were discarded.</a:t>
            </a:r>
          </a:p>
          <a:p>
            <a:pPr algn="l" rtl="0"/>
            <a:endParaRPr lang="he-IL" sz="3200" dirty="0"/>
          </a:p>
        </p:txBody>
      </p:sp>
    </p:spTree>
    <p:extLst>
      <p:ext uri="{BB962C8B-B14F-4D97-AF65-F5344CB8AC3E}">
        <p14:creationId xmlns:p14="http://schemas.microsoft.com/office/powerpoint/2010/main" val="28977668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42A0EE-582C-26B8-AAA9-DACC9A7C7917}"/>
              </a:ext>
            </a:extLst>
          </p:cNvPr>
          <p:cNvSpPr>
            <a:spLocks noGrp="1"/>
          </p:cNvSpPr>
          <p:nvPr>
            <p:ph type="title"/>
          </p:nvPr>
        </p:nvSpPr>
        <p:spPr/>
        <p:txBody>
          <a:bodyPr/>
          <a:lstStyle/>
          <a:p>
            <a:r>
              <a:rPr lang="en-US" dirty="0"/>
              <a:t>methodology</a:t>
            </a:r>
            <a:endParaRPr lang="he-IL" dirty="0"/>
          </a:p>
        </p:txBody>
      </p:sp>
      <p:sp>
        <p:nvSpPr>
          <p:cNvPr id="3" name="Content Placeholder 2">
            <a:extLst>
              <a:ext uri="{FF2B5EF4-FFF2-40B4-BE49-F238E27FC236}">
                <a16:creationId xmlns:a16="http://schemas.microsoft.com/office/drawing/2014/main" id="{D7A4B336-82FB-F50C-B385-D015ADB2CC77}"/>
              </a:ext>
            </a:extLst>
          </p:cNvPr>
          <p:cNvSpPr>
            <a:spLocks noGrp="1"/>
          </p:cNvSpPr>
          <p:nvPr>
            <p:ph idx="1"/>
          </p:nvPr>
        </p:nvSpPr>
        <p:spPr/>
        <p:txBody>
          <a:bodyPr>
            <a:noAutofit/>
          </a:bodyPr>
          <a:lstStyle/>
          <a:p>
            <a:pPr algn="l" rtl="0"/>
            <a:r>
              <a:rPr lang="en-US" sz="3200" dirty="0"/>
              <a:t>The following was performed to try to answer the project objectives (on </a:t>
            </a:r>
            <a:r>
              <a:rPr lang="en-US" sz="3200" u="sng" dirty="0"/>
              <a:t>both</a:t>
            </a:r>
            <a:r>
              <a:rPr lang="en-US" sz="3200" dirty="0"/>
              <a:t> original and lemmatized data):</a:t>
            </a:r>
          </a:p>
          <a:p>
            <a:pPr algn="l" rtl="0"/>
            <a:r>
              <a:rPr lang="en-US" sz="3200" dirty="0">
                <a:solidFill>
                  <a:schemeClr val="accent2">
                    <a:lumMod val="75000"/>
                  </a:schemeClr>
                </a:solidFill>
              </a:rPr>
              <a:t>- Lexical Diversity Analysis</a:t>
            </a:r>
          </a:p>
          <a:p>
            <a:pPr algn="l" rtl="0"/>
            <a:r>
              <a:rPr lang="en-US" sz="3200" dirty="0"/>
              <a:t>- Topic modeling</a:t>
            </a:r>
          </a:p>
          <a:p>
            <a:pPr algn="l" rtl="0"/>
            <a:r>
              <a:rPr lang="en-US" sz="3200" dirty="0"/>
              <a:t>- Text embeddings extraction and visualization</a:t>
            </a:r>
          </a:p>
          <a:p>
            <a:pPr algn="l" rtl="0"/>
            <a:r>
              <a:rPr lang="en-US" sz="3200" dirty="0"/>
              <a:t>- Genre prediction</a:t>
            </a:r>
          </a:p>
          <a:p>
            <a:pPr algn="l" rtl="0"/>
            <a:r>
              <a:rPr lang="en-US" sz="3200" dirty="0"/>
              <a:t>- Author identification</a:t>
            </a:r>
          </a:p>
          <a:p>
            <a:pPr algn="l" rtl="0"/>
            <a:endParaRPr lang="he-IL" sz="3200" dirty="0"/>
          </a:p>
        </p:txBody>
      </p:sp>
    </p:spTree>
    <p:extLst>
      <p:ext uri="{BB962C8B-B14F-4D97-AF65-F5344CB8AC3E}">
        <p14:creationId xmlns:p14="http://schemas.microsoft.com/office/powerpoint/2010/main" val="3351540459"/>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rgbClr val="2E2B21"/>
      </a:dk1>
      <a:lt1>
        <a:srgbClr val="FFFFFF"/>
      </a:lt1>
      <a:dk2>
        <a:srgbClr val="605B4F"/>
      </a:dk2>
      <a:lt2>
        <a:srgbClr val="D8D6BE"/>
      </a:lt2>
      <a:accent1>
        <a:srgbClr val="A9A57C"/>
      </a:accent1>
      <a:accent2>
        <a:srgbClr val="9CBEBD"/>
      </a:accent2>
      <a:accent3>
        <a:srgbClr val="D2CB6C"/>
      </a:accent3>
      <a:accent4>
        <a:srgbClr val="95A39D"/>
      </a:accent4>
      <a:accent5>
        <a:srgbClr val="C89F5D"/>
      </a:accent5>
      <a:accent6>
        <a:srgbClr val="B1A089"/>
      </a:accent6>
      <a:hlink>
        <a:srgbClr val="D25814"/>
      </a:hlink>
      <a:folHlink>
        <a:srgbClr val="849A0A"/>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blipFill rotWithShape="1">
          <a:blip xmlns:r="http://schemas.openxmlformats.org/officeDocument/2006/relationships" r:embed="rId1">
            <a:duotone>
              <a:schemeClr val="phClr">
                <a:tint val="98000"/>
              </a:schemeClr>
              <a:schemeClr val="phClr">
                <a:shade val="89000"/>
                <a:satMod val="145000"/>
              </a:schemeClr>
            </a:duotone>
          </a:blip>
          <a:tile tx="0" ty="0" sx="32000" sy="32000" flip="none" algn="tl"/>
        </a:blipFill>
        <a:blipFill rotWithShape="1">
          <a:blip xmlns:r="http://schemas.openxmlformats.org/officeDocument/2006/relationships" r:embed="rId2">
            <a:duotone>
              <a:schemeClr val="phClr">
                <a:tint val="98000"/>
              </a:schemeClr>
              <a:schemeClr val="phClr">
                <a:shade val="95000"/>
              </a:schemeClr>
            </a:duotone>
          </a:blip>
          <a:tile tx="0" ty="0" sx="32000" sy="32000" flip="none" algn="tl"/>
        </a:blipFill>
      </a:bgFillStyleLst>
    </a:fmtScheme>
  </a:themeElements>
  <a:objectDefaults/>
  <a:extraClrSchemeLst/>
  <a:extLst>
    <a:ext uri="{05A4C25C-085E-4340-85A3-A5531E510DB2}">
      <thm15:themeFamily xmlns:thm15="http://schemas.microsoft.com/office/thememl/2012/main" name="Integral" id="{3577F8C9-A904-41D8-97D2-FD898F53F20E}" vid="{090DCB5F-146D-478A-852A-34B16FE9F3A8}"/>
    </a:ext>
  </a:extLst>
</a:theme>
</file>

<file path=docProps/app.xml><?xml version="1.0" encoding="utf-8"?>
<Properties xmlns="http://schemas.openxmlformats.org/officeDocument/2006/extended-properties" xmlns:vt="http://schemas.openxmlformats.org/officeDocument/2006/docPropsVTypes">
  <Template>TM02900720[[fn=Integral]]</Template>
  <TotalTime>1717</TotalTime>
  <Words>2420</Words>
  <Application>Microsoft Office PowerPoint</Application>
  <PresentationFormat>Widescreen</PresentationFormat>
  <Paragraphs>291</Paragraphs>
  <Slides>57</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57</vt:i4>
      </vt:variant>
    </vt:vector>
  </HeadingPairs>
  <TitlesOfParts>
    <vt:vector size="63" baseType="lpstr">
      <vt:lpstr>Arial</vt:lpstr>
      <vt:lpstr>Cambria Math</vt:lpstr>
      <vt:lpstr>Tw Cen MT</vt:lpstr>
      <vt:lpstr>Tw Cen MT Condensed</vt:lpstr>
      <vt:lpstr>Wingdings 3</vt:lpstr>
      <vt:lpstr>Integral</vt:lpstr>
      <vt:lpstr>Stylistic Analyses of Hebrew Song Lyrics</vt:lpstr>
      <vt:lpstr>In 2021, the singer yehoram gaon criticized oriental music, calling it trash, and claiming that its language was flawed, poor and ungrammatical.</vt:lpstr>
      <vt:lpstr>Project Objective</vt:lpstr>
      <vt:lpstr>The Data</vt:lpstr>
      <vt:lpstr>Data pre-processing - tagging</vt:lpstr>
      <vt:lpstr>Data pre-processing - Lemmatization</vt:lpstr>
      <vt:lpstr>Data pre-processing - Lemmatization</vt:lpstr>
      <vt:lpstr>methodology</vt:lpstr>
      <vt:lpstr>methodology</vt:lpstr>
      <vt:lpstr>Lexical diversity analyses</vt:lpstr>
      <vt:lpstr>Lexical diversity analyses - TTR</vt:lpstr>
      <vt:lpstr>Lexical diversity analyses - TTR</vt:lpstr>
      <vt:lpstr>Lexical diversity analyses - MTLD</vt:lpstr>
      <vt:lpstr>Lexical diversity analyses - MTLD</vt:lpstr>
      <vt:lpstr>Lexical diversity analyses - MTLD</vt:lpstr>
      <vt:lpstr>Lexical diversity analyses</vt:lpstr>
      <vt:lpstr>methodology</vt:lpstr>
      <vt:lpstr>TOPIC MODELING</vt:lpstr>
      <vt:lpstr>TOPIC MODELING</vt:lpstr>
      <vt:lpstr>TOPIC MODELING –  original Data</vt:lpstr>
      <vt:lpstr>TOPIC MODELING – original Data</vt:lpstr>
      <vt:lpstr>TOPIC MODELING – original Data</vt:lpstr>
      <vt:lpstr>TOPIC MODELING –  LEMMATIZED Data</vt:lpstr>
      <vt:lpstr>TOPIC MODELING – LEMMATIZED Data</vt:lpstr>
      <vt:lpstr>TOPIC MODELING – LEMMATIZED Data</vt:lpstr>
      <vt:lpstr>TOPIC MODELING – LEMMATIZED Data</vt:lpstr>
      <vt:lpstr>TOPIC MODELING – LEMMATIZED Data</vt:lpstr>
      <vt:lpstr>TOPIC MODELING</vt:lpstr>
      <vt:lpstr>methodology</vt:lpstr>
      <vt:lpstr>Text embeddings – extraction</vt:lpstr>
      <vt:lpstr>Text embeddings – extraction</vt:lpstr>
      <vt:lpstr>Text embeddings – VISUALIZATION</vt:lpstr>
      <vt:lpstr>Text embeddings – VISUALIZATION</vt:lpstr>
      <vt:lpstr>Text embeddings – VISUALIZATION</vt:lpstr>
      <vt:lpstr>Text embeddings – VISUALIZATION</vt:lpstr>
      <vt:lpstr>HEBREw music vs pop</vt:lpstr>
      <vt:lpstr>Hebrew music vs rock</vt:lpstr>
      <vt:lpstr>Oriental vs pop</vt:lpstr>
      <vt:lpstr>Oriental vs rock</vt:lpstr>
      <vt:lpstr>POP vs rock</vt:lpstr>
      <vt:lpstr>Hebrew music vs oriental</vt:lpstr>
      <vt:lpstr>Text embeddings – VISUALIZATION</vt:lpstr>
      <vt:lpstr>methodology</vt:lpstr>
      <vt:lpstr>Genre prediction</vt:lpstr>
      <vt:lpstr>Genre prediction</vt:lpstr>
      <vt:lpstr>Genre prediction</vt:lpstr>
      <vt:lpstr>Genre prediction</vt:lpstr>
      <vt:lpstr>methodology</vt:lpstr>
      <vt:lpstr>AUTHOR IDENTIFICATION</vt:lpstr>
      <vt:lpstr>AUTHOR IDENTIFICATION</vt:lpstr>
      <vt:lpstr>AUTHOR IDENTIFICATION</vt:lpstr>
      <vt:lpstr>AUTHOR IDENTIFICATION</vt:lpstr>
      <vt:lpstr>summary</vt:lpstr>
      <vt:lpstr>Conclusions</vt:lpstr>
      <vt:lpstr>LIMITATIONS</vt:lpstr>
      <vt:lpstr>Future directions</vt:lpstr>
      <vt:lpstr>THANKS FOR LISTENING…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דיאנה קוגן</dc:creator>
  <cp:lastModifiedBy>דיאנה קוגן</cp:lastModifiedBy>
  <cp:revision>103</cp:revision>
  <dcterms:created xsi:type="dcterms:W3CDTF">2024-07-30T15:28:11Z</dcterms:created>
  <dcterms:modified xsi:type="dcterms:W3CDTF">2024-07-31T20:05:39Z</dcterms:modified>
</cp:coreProperties>
</file>